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270" r:id="rId2"/>
    <p:sldId id="353" r:id="rId3"/>
    <p:sldId id="358" r:id="rId4"/>
    <p:sldId id="359" r:id="rId5"/>
    <p:sldId id="355" r:id="rId6"/>
    <p:sldId id="356" r:id="rId7"/>
    <p:sldId id="360" r:id="rId8"/>
    <p:sldId id="362" r:id="rId9"/>
    <p:sldId id="365" r:id="rId10"/>
    <p:sldId id="364" r:id="rId11"/>
    <p:sldId id="366" r:id="rId12"/>
    <p:sldId id="367" r:id="rId13"/>
    <p:sldId id="368" r:id="rId14"/>
    <p:sldId id="369" r:id="rId15"/>
    <p:sldId id="348" r:id="rId16"/>
    <p:sldId id="347" r:id="rId17"/>
    <p:sldId id="370" r:id="rId18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6086" autoAdjust="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24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E4783A0-F237-427C-9149-E48A603D661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545C6D-119D-49C4-A69A-D89A8BF882A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11/22/2020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F7D24B-0836-403E-8F32-79BB2562C57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A08E5C-FE69-42E8-8684-85AD2D93364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EE655C64-C37B-4800-8252-E14165B29C34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3635213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/>
              <a:t>11/22/2020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7" tIns="48329" rIns="96657" bIns="4832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620577"/>
            <a:ext cx="5852160" cy="3780472"/>
          </a:xfrm>
          <a:prstGeom prst="rect">
            <a:avLst/>
          </a:prstGeom>
        </p:spPr>
        <p:txBody>
          <a:bodyPr vert="horz" lIns="96657" tIns="48329" rIns="96657" bIns="4832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B56D8B42-E1D9-4F4A-9FDD-DAAE7C8F8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810455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33538" y="1260475"/>
            <a:ext cx="4535487" cy="34020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66576">
              <a:defRPr/>
            </a:pPr>
            <a:fld id="{3DF1C5CE-222C-4659-9A99-B99FC42AF6EC}" type="slidenum">
              <a:rPr lang="en-US" sz="1300">
                <a:solidFill>
                  <a:prstClr val="black"/>
                </a:solidFill>
                <a:latin typeface="Palatino Linotype" panose="02040502050505030304"/>
              </a:rPr>
              <a:pPr defTabSz="966576">
                <a:defRPr/>
              </a:pPr>
              <a:t>1</a:t>
            </a:fld>
            <a:endParaRPr lang="en-US" sz="1300">
              <a:solidFill>
                <a:prstClr val="black"/>
              </a:solidFill>
              <a:latin typeface="Palatino Linotype" panose="020405020505050303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D1D3ED-9D46-4011-9013-576ADD05237F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11/22/2020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FF92BB-5894-41EF-9F3F-F2893857C91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  <p:extLst>
      <p:ext uri="{BB962C8B-B14F-4D97-AF65-F5344CB8AC3E}">
        <p14:creationId xmlns:p14="http://schemas.microsoft.com/office/powerpoint/2010/main" val="22872570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33538" y="1260475"/>
            <a:ext cx="4535487" cy="34020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80288" y="4851607"/>
            <a:ext cx="6242304" cy="4723842"/>
          </a:xfrm>
        </p:spPr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66576">
              <a:defRPr/>
            </a:pPr>
            <a:fld id="{3DF1C5CE-222C-4659-9A99-B99FC42AF6EC}" type="slidenum">
              <a:rPr lang="en-US" sz="1300">
                <a:solidFill>
                  <a:prstClr val="black"/>
                </a:solidFill>
                <a:latin typeface="Palatino Linotype" panose="02040502050505030304"/>
              </a:rPr>
              <a:pPr defTabSz="966576">
                <a:defRPr/>
              </a:pPr>
              <a:t>10</a:t>
            </a:fld>
            <a:endParaRPr lang="en-US" sz="1300">
              <a:solidFill>
                <a:prstClr val="black"/>
              </a:solidFill>
              <a:latin typeface="Palatino Linotype" panose="020405020505050303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5001DA-929A-4A18-932D-0AE337FC66EC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11/22/2020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B2555B-334A-4D07-AFC1-942BFB78C42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  <p:extLst>
      <p:ext uri="{BB962C8B-B14F-4D97-AF65-F5344CB8AC3E}">
        <p14:creationId xmlns:p14="http://schemas.microsoft.com/office/powerpoint/2010/main" val="26403369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33538" y="1260475"/>
            <a:ext cx="4535487" cy="34020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80288" y="4851606"/>
            <a:ext cx="6242304" cy="4299918"/>
          </a:xfrm>
        </p:spPr>
        <p:txBody>
          <a:bodyPr/>
          <a:lstStyle/>
          <a:p>
            <a:pPr defTabSz="966576">
              <a:defRPr/>
            </a:pPr>
            <a:endParaRPr lang="en-US" dirty="0">
              <a:latin typeface="Candara" panose="020E0502030303020204" pitchFamily="34" charset="0"/>
            </a:endParaRPr>
          </a:p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66576">
              <a:defRPr/>
            </a:pPr>
            <a:fld id="{3DF1C5CE-222C-4659-9A99-B99FC42AF6EC}" type="slidenum">
              <a:rPr lang="en-US" sz="1300">
                <a:solidFill>
                  <a:prstClr val="black"/>
                </a:solidFill>
                <a:latin typeface="Palatino Linotype" panose="02040502050505030304"/>
              </a:rPr>
              <a:pPr defTabSz="966576">
                <a:defRPr/>
              </a:pPr>
              <a:t>11</a:t>
            </a:fld>
            <a:endParaRPr lang="en-US" sz="1300">
              <a:solidFill>
                <a:prstClr val="black"/>
              </a:solidFill>
              <a:latin typeface="Palatino Linotype" panose="020405020505050303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8C82DC-E297-4060-9C3F-F96AA72235DE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11/22/2020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31C937-F7E7-4FC9-A3A9-E6733B1EDB5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  <p:extLst>
      <p:ext uri="{BB962C8B-B14F-4D97-AF65-F5344CB8AC3E}">
        <p14:creationId xmlns:p14="http://schemas.microsoft.com/office/powerpoint/2010/main" val="2463550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33538" y="1260475"/>
            <a:ext cx="4535487" cy="34020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66576">
              <a:defRPr/>
            </a:pPr>
            <a:fld id="{3DF1C5CE-222C-4659-9A99-B99FC42AF6EC}" type="slidenum">
              <a:rPr lang="en-US" sz="1300">
                <a:solidFill>
                  <a:prstClr val="black"/>
                </a:solidFill>
                <a:latin typeface="Palatino Linotype" panose="02040502050505030304"/>
              </a:rPr>
              <a:pPr defTabSz="966576">
                <a:defRPr/>
              </a:pPr>
              <a:t>12</a:t>
            </a:fld>
            <a:endParaRPr lang="en-US" sz="1300">
              <a:solidFill>
                <a:prstClr val="black"/>
              </a:solidFill>
              <a:latin typeface="Palatino Linotype" panose="020405020505050303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EA455E-8E7E-4F8A-A2BB-D8E16547C494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11/22/2020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00EFDE-F43E-48E0-8470-85DD8C785EE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  <p:extLst>
      <p:ext uri="{BB962C8B-B14F-4D97-AF65-F5344CB8AC3E}">
        <p14:creationId xmlns:p14="http://schemas.microsoft.com/office/powerpoint/2010/main" val="30867240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33538" y="1260475"/>
            <a:ext cx="4535487" cy="34020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66576">
              <a:defRPr/>
            </a:pPr>
            <a:fld id="{3DF1C5CE-222C-4659-9A99-B99FC42AF6EC}" type="slidenum">
              <a:rPr lang="en-US" sz="1300">
                <a:solidFill>
                  <a:prstClr val="black"/>
                </a:solidFill>
                <a:latin typeface="Palatino Linotype" panose="02040502050505030304"/>
              </a:rPr>
              <a:pPr defTabSz="966576">
                <a:defRPr/>
              </a:pPr>
              <a:t>13</a:t>
            </a:fld>
            <a:endParaRPr lang="en-US" sz="1300">
              <a:solidFill>
                <a:prstClr val="black"/>
              </a:solidFill>
              <a:latin typeface="Palatino Linotype" panose="020405020505050303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AB4E53-F02C-4978-B698-2BFF1EF9625A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11/22/2020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542D2A-5BD8-4DC5-B100-95556101173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  <p:extLst>
      <p:ext uri="{BB962C8B-B14F-4D97-AF65-F5344CB8AC3E}">
        <p14:creationId xmlns:p14="http://schemas.microsoft.com/office/powerpoint/2010/main" val="33297342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33538" y="1260475"/>
            <a:ext cx="4535487" cy="34020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66576">
              <a:defRPr/>
            </a:pPr>
            <a:fld id="{3DF1C5CE-222C-4659-9A99-B99FC42AF6EC}" type="slidenum">
              <a:rPr lang="en-US" sz="1300">
                <a:solidFill>
                  <a:prstClr val="black"/>
                </a:solidFill>
                <a:latin typeface="Palatino Linotype" panose="02040502050505030304"/>
              </a:rPr>
              <a:pPr defTabSz="966576">
                <a:defRPr/>
              </a:pPr>
              <a:t>14</a:t>
            </a:fld>
            <a:endParaRPr lang="en-US" sz="1300">
              <a:solidFill>
                <a:prstClr val="black"/>
              </a:solidFill>
              <a:latin typeface="Palatino Linotype" panose="020405020505050303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F6D9E7-BED3-4D8E-9393-56B44899AE61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11/22/2020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FE95C3-F273-4532-9F5D-395C0DB1679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  <p:extLst>
      <p:ext uri="{BB962C8B-B14F-4D97-AF65-F5344CB8AC3E}">
        <p14:creationId xmlns:p14="http://schemas.microsoft.com/office/powerpoint/2010/main" val="9642301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33538" y="1260475"/>
            <a:ext cx="4535487" cy="34020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66576">
              <a:defRPr/>
            </a:pPr>
            <a:fld id="{3DF1C5CE-222C-4659-9A99-B99FC42AF6EC}" type="slidenum">
              <a:rPr lang="en-US" sz="1300">
                <a:solidFill>
                  <a:prstClr val="black"/>
                </a:solidFill>
                <a:latin typeface="Palatino Linotype" panose="02040502050505030304"/>
              </a:rPr>
              <a:pPr defTabSz="966576">
                <a:defRPr/>
              </a:pPr>
              <a:t>15</a:t>
            </a:fld>
            <a:endParaRPr lang="en-US" sz="1300">
              <a:solidFill>
                <a:prstClr val="black"/>
              </a:solidFill>
              <a:latin typeface="Palatino Linotype" panose="020405020505050303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2D4DD6-A416-42C0-A930-BC7A03C0E331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11/22/2020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796B12-D919-49E9-BF9C-99D30CB2D0B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  <p:extLst>
      <p:ext uri="{BB962C8B-B14F-4D97-AF65-F5344CB8AC3E}">
        <p14:creationId xmlns:p14="http://schemas.microsoft.com/office/powerpoint/2010/main" val="11240205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33538" y="1260475"/>
            <a:ext cx="4535487" cy="34020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283968" y="4766532"/>
            <a:ext cx="7074445" cy="516281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66576">
              <a:defRPr/>
            </a:pPr>
            <a:fld id="{3DF1C5CE-222C-4659-9A99-B99FC42AF6EC}" type="slidenum">
              <a:rPr lang="en-US" sz="1300">
                <a:solidFill>
                  <a:prstClr val="black"/>
                </a:solidFill>
                <a:latin typeface="Palatino Linotype" panose="02040502050505030304"/>
              </a:rPr>
              <a:pPr defTabSz="966576">
                <a:defRPr/>
              </a:pPr>
              <a:t>16</a:t>
            </a:fld>
            <a:endParaRPr lang="en-US" sz="1300">
              <a:solidFill>
                <a:prstClr val="black"/>
              </a:solidFill>
              <a:latin typeface="Palatino Linotype" panose="020405020505050303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6E3111-6542-45E2-B502-8F13E106C5ED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11/22/2020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520178-2339-4732-8FA4-AE5DF15D11C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  <p:extLst>
      <p:ext uri="{BB962C8B-B14F-4D97-AF65-F5344CB8AC3E}">
        <p14:creationId xmlns:p14="http://schemas.microsoft.com/office/powerpoint/2010/main" val="232858557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33538" y="1260475"/>
            <a:ext cx="4535487" cy="34020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66576">
              <a:defRPr/>
            </a:pPr>
            <a:fld id="{3DF1C5CE-222C-4659-9A99-B99FC42AF6EC}" type="slidenum">
              <a:rPr lang="en-US" sz="1300">
                <a:solidFill>
                  <a:prstClr val="black"/>
                </a:solidFill>
                <a:latin typeface="Palatino Linotype" panose="02040502050505030304"/>
              </a:rPr>
              <a:pPr defTabSz="966576">
                <a:defRPr/>
              </a:pPr>
              <a:t>17</a:t>
            </a:fld>
            <a:endParaRPr lang="en-US" sz="1300">
              <a:solidFill>
                <a:prstClr val="black"/>
              </a:solidFill>
              <a:latin typeface="Palatino Linotype" panose="020405020505050303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7B2A8E-9E7E-4CC7-9E92-9E6965DCB24A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11/22/2020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AFAEAD-3BC5-42FC-9221-F4C8103A19C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  <p:extLst>
      <p:ext uri="{BB962C8B-B14F-4D97-AF65-F5344CB8AC3E}">
        <p14:creationId xmlns:p14="http://schemas.microsoft.com/office/powerpoint/2010/main" val="10482034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33538" y="1260475"/>
            <a:ext cx="4535487" cy="34020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66576">
              <a:defRPr/>
            </a:pPr>
            <a:fld id="{3DF1C5CE-222C-4659-9A99-B99FC42AF6EC}" type="slidenum">
              <a:rPr lang="en-US" sz="1300">
                <a:solidFill>
                  <a:prstClr val="black"/>
                </a:solidFill>
                <a:latin typeface="Palatino Linotype" panose="02040502050505030304"/>
              </a:rPr>
              <a:pPr defTabSz="966576">
                <a:defRPr/>
              </a:pPr>
              <a:t>2</a:t>
            </a:fld>
            <a:endParaRPr lang="en-US" sz="1300">
              <a:solidFill>
                <a:prstClr val="black"/>
              </a:solidFill>
              <a:latin typeface="Palatino Linotype" panose="020405020505050303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191528-FCCA-43BE-AD4D-6BEA90BADCC7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11/22/2020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8EFB15-EA4D-4614-A79A-768E79B2CE2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  <p:extLst>
      <p:ext uri="{BB962C8B-B14F-4D97-AF65-F5344CB8AC3E}">
        <p14:creationId xmlns:p14="http://schemas.microsoft.com/office/powerpoint/2010/main" val="20427354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33538" y="1260475"/>
            <a:ext cx="4535487" cy="34020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80288" y="4851607"/>
            <a:ext cx="6242304" cy="4723842"/>
          </a:xfrm>
        </p:spPr>
        <p:txBody>
          <a:bodyPr/>
          <a:lstStyle/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66576">
              <a:defRPr/>
            </a:pPr>
            <a:fld id="{3DF1C5CE-222C-4659-9A99-B99FC42AF6EC}" type="slidenum">
              <a:rPr lang="en-US" sz="1300">
                <a:solidFill>
                  <a:prstClr val="black"/>
                </a:solidFill>
                <a:latin typeface="Palatino Linotype" panose="02040502050505030304"/>
              </a:rPr>
              <a:pPr defTabSz="966576">
                <a:defRPr/>
              </a:pPr>
              <a:t>3</a:t>
            </a:fld>
            <a:endParaRPr lang="en-US" sz="1300">
              <a:solidFill>
                <a:prstClr val="black"/>
              </a:solidFill>
              <a:latin typeface="Palatino Linotype" panose="020405020505050303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71EB23-2FD9-48A0-AED2-BA1A13085618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11/22/2020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EDA4D4-EB84-4BEA-9146-7CA30BF521E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  <p:extLst>
      <p:ext uri="{BB962C8B-B14F-4D97-AF65-F5344CB8AC3E}">
        <p14:creationId xmlns:p14="http://schemas.microsoft.com/office/powerpoint/2010/main" val="24151827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33538" y="1260475"/>
            <a:ext cx="4535487" cy="34020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80288" y="4851606"/>
            <a:ext cx="6242304" cy="487112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66576">
              <a:defRPr/>
            </a:pPr>
            <a:fld id="{3DF1C5CE-222C-4659-9A99-B99FC42AF6EC}" type="slidenum">
              <a:rPr lang="en-US" sz="1300">
                <a:solidFill>
                  <a:prstClr val="black"/>
                </a:solidFill>
                <a:latin typeface="Palatino Linotype" panose="02040502050505030304"/>
              </a:rPr>
              <a:pPr defTabSz="966576">
                <a:defRPr/>
              </a:pPr>
              <a:t>4</a:t>
            </a:fld>
            <a:endParaRPr lang="en-US" sz="1300">
              <a:solidFill>
                <a:prstClr val="black"/>
              </a:solidFill>
              <a:latin typeface="Palatino Linotype" panose="020405020505050303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8D7742-5F5D-4307-895B-8209F666A84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11/22/2020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C25CF2-6449-429A-8256-408BA8927BA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  <p:extLst>
      <p:ext uri="{BB962C8B-B14F-4D97-AF65-F5344CB8AC3E}">
        <p14:creationId xmlns:p14="http://schemas.microsoft.com/office/powerpoint/2010/main" val="19877268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33538" y="1260475"/>
            <a:ext cx="4535487" cy="34020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66576">
              <a:defRPr/>
            </a:pPr>
            <a:fld id="{3DF1C5CE-222C-4659-9A99-B99FC42AF6EC}" type="slidenum">
              <a:rPr lang="en-US" sz="1300">
                <a:solidFill>
                  <a:prstClr val="black"/>
                </a:solidFill>
                <a:latin typeface="Palatino Linotype" panose="02040502050505030304"/>
              </a:rPr>
              <a:pPr defTabSz="966576">
                <a:defRPr/>
              </a:pPr>
              <a:t>5</a:t>
            </a:fld>
            <a:endParaRPr lang="en-US" sz="1300">
              <a:solidFill>
                <a:prstClr val="black"/>
              </a:solidFill>
              <a:latin typeface="Palatino Linotype" panose="020405020505050303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DF13E6-0C5F-41ED-8816-807D468779C5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11/22/2020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6833E3-BDA6-48FC-A920-97B4632DAE5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  <p:extLst>
      <p:ext uri="{BB962C8B-B14F-4D97-AF65-F5344CB8AC3E}">
        <p14:creationId xmlns:p14="http://schemas.microsoft.com/office/powerpoint/2010/main" val="40802447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33538" y="1260475"/>
            <a:ext cx="4535487" cy="34020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66576">
              <a:defRPr/>
            </a:pPr>
            <a:fld id="{3DF1C5CE-222C-4659-9A99-B99FC42AF6EC}" type="slidenum">
              <a:rPr lang="en-US" sz="1300">
                <a:solidFill>
                  <a:prstClr val="black"/>
                </a:solidFill>
                <a:latin typeface="Palatino Linotype" panose="02040502050505030304"/>
              </a:rPr>
              <a:pPr defTabSz="966576">
                <a:defRPr/>
              </a:pPr>
              <a:t>6</a:t>
            </a:fld>
            <a:endParaRPr lang="en-US" sz="1300">
              <a:solidFill>
                <a:prstClr val="black"/>
              </a:solidFill>
              <a:latin typeface="Palatino Linotype" panose="020405020505050303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0D1E3C-3507-4245-9798-B07C53C6C2E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11/22/2020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0908F4-EB8C-4306-989E-1CA3027D604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  <p:extLst>
      <p:ext uri="{BB962C8B-B14F-4D97-AF65-F5344CB8AC3E}">
        <p14:creationId xmlns:p14="http://schemas.microsoft.com/office/powerpoint/2010/main" val="17944099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33538" y="1260475"/>
            <a:ext cx="4535487" cy="34020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66576">
              <a:defRPr/>
            </a:pPr>
            <a:fld id="{3DF1C5CE-222C-4659-9A99-B99FC42AF6EC}" type="slidenum">
              <a:rPr lang="en-US" sz="1300">
                <a:solidFill>
                  <a:prstClr val="black"/>
                </a:solidFill>
                <a:latin typeface="Palatino Linotype" panose="02040502050505030304"/>
              </a:rPr>
              <a:pPr defTabSz="966576">
                <a:defRPr/>
              </a:pPr>
              <a:t>7</a:t>
            </a:fld>
            <a:endParaRPr lang="en-US" sz="1300">
              <a:solidFill>
                <a:prstClr val="black"/>
              </a:solidFill>
              <a:latin typeface="Palatino Linotype" panose="020405020505050303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DC8602-2405-496B-B4E2-67992C8E69C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11/22/2020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AE4DB6-F539-425A-9CE8-0E234C54DD2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  <p:extLst>
      <p:ext uri="{BB962C8B-B14F-4D97-AF65-F5344CB8AC3E}">
        <p14:creationId xmlns:p14="http://schemas.microsoft.com/office/powerpoint/2010/main" val="5935456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33538" y="1260475"/>
            <a:ext cx="4535487" cy="34020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66576">
              <a:defRPr/>
            </a:pPr>
            <a:fld id="{3DF1C5CE-222C-4659-9A99-B99FC42AF6EC}" type="slidenum">
              <a:rPr lang="en-US" sz="1300">
                <a:solidFill>
                  <a:prstClr val="black"/>
                </a:solidFill>
                <a:latin typeface="Palatino Linotype" panose="02040502050505030304"/>
              </a:rPr>
              <a:pPr defTabSz="966576">
                <a:defRPr/>
              </a:pPr>
              <a:t>8</a:t>
            </a:fld>
            <a:endParaRPr lang="en-US" sz="1300">
              <a:solidFill>
                <a:prstClr val="black"/>
              </a:solidFill>
              <a:latin typeface="Palatino Linotype" panose="020405020505050303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38F1E7-2F36-4124-B718-1B5D503787AE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11/22/2020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2236DC-A96F-4465-BE4F-558963C9AE9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  <p:extLst>
      <p:ext uri="{BB962C8B-B14F-4D97-AF65-F5344CB8AC3E}">
        <p14:creationId xmlns:p14="http://schemas.microsoft.com/office/powerpoint/2010/main" val="22133710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33538" y="1260475"/>
            <a:ext cx="4535487" cy="34020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80288" y="4851606"/>
            <a:ext cx="6242304" cy="4628060"/>
          </a:xfrm>
        </p:spPr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66576">
              <a:defRPr/>
            </a:pPr>
            <a:fld id="{3DF1C5CE-222C-4659-9A99-B99FC42AF6EC}" type="slidenum">
              <a:rPr lang="en-US" sz="1300">
                <a:solidFill>
                  <a:prstClr val="black"/>
                </a:solidFill>
                <a:latin typeface="Palatino Linotype" panose="02040502050505030304"/>
              </a:rPr>
              <a:pPr defTabSz="966576">
                <a:defRPr/>
              </a:pPr>
              <a:t>9</a:t>
            </a:fld>
            <a:endParaRPr lang="en-US" sz="1300">
              <a:solidFill>
                <a:prstClr val="black"/>
              </a:solidFill>
              <a:latin typeface="Palatino Linotype" panose="020405020505050303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BBB9D1-4B48-4FC9-80FC-B02269224CEF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11/22/2020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DA4C93-0EF4-4D82-9181-7B35885F635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  <p:extLst>
      <p:ext uri="{BB962C8B-B14F-4D97-AF65-F5344CB8AC3E}">
        <p14:creationId xmlns:p14="http://schemas.microsoft.com/office/powerpoint/2010/main" val="26565042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49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1B0D94B-67CF-4BA8-8323-300D50E932C8}" type="datetime1">
              <a:rPr lang="en-US" smtClean="0"/>
              <a:t>11/22/2020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762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D5E99-4872-47A3-97C8-FBFC8F56FBA9}" type="datetime1">
              <a:rPr lang="en-US" smtClean="0"/>
              <a:t>11/22/2020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171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4"/>
            <a:ext cx="2057400" cy="5851525"/>
          </a:xfrm>
        </p:spPr>
        <p:txBody>
          <a:bodyPr vert="eaVert"/>
          <a:lstStyle>
            <a:lvl1pPr>
              <a:defRPr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4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8B0C4-D1EB-4981-872F-84F9B2E7A3FA}" type="datetime1">
              <a:rPr lang="en-US" smtClean="0"/>
              <a:t>11/22/2020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468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A41A1-7B08-4148-9133-06FA97ABFF21}" type="datetime1">
              <a:rPr lang="en-US" smtClean="0"/>
              <a:t>11/22/2020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263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Oval 8"/>
          <p:cNvSpPr/>
          <p:nvPr/>
        </p:nvSpPr>
        <p:spPr>
          <a:xfrm>
            <a:off x="4296729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6"/>
            <a:ext cx="7772400" cy="2505075"/>
          </a:xfrm>
        </p:spPr>
        <p:txBody>
          <a:bodyPr anchor="b"/>
          <a:lstStyle>
            <a:lvl1pPr algn="ctr" defTabSz="6858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600" kern="1200" dirty="0" smtClean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9"/>
            <a:ext cx="7772400" cy="1131887"/>
          </a:xfrm>
        </p:spPr>
        <p:txBody>
          <a:bodyPr anchor="t"/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30911-0C65-401E-8A2C-D4E431084DD2}" type="datetime1">
              <a:rPr lang="en-US" smtClean="0"/>
              <a:t>11/22/2020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925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18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AAE7-D864-460A-964F-DADB56AAEEE7}" type="datetime1">
              <a:rPr lang="en-US" smtClean="0"/>
              <a:t>11/22/2020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896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1800" b="0">
                <a:latin typeface="+mn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3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1800" b="0">
                <a:latin typeface="+mn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54"/>
            <a:ext cx="4041648" cy="3913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6A9E3-06FF-40EF-A855-1F9B3E504928}" type="datetime1">
              <a:rPr lang="en-US" smtClean="0"/>
              <a:t>11/22/2020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927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625"/>
            <a:ext cx="8229600" cy="1600200"/>
          </a:xfrm>
        </p:spPr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00102-3466-4B7B-A0C5-0DC68729D813}" type="datetime1">
              <a:rPr lang="en-US" smtClean="0"/>
              <a:t>11/22/2020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189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D6C86-006E-4318-AF53-580046D7CA48}" type="datetime1">
              <a:rPr lang="en-US" smtClean="0"/>
              <a:t>11/22/2020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972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9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100" b="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40" y="273056"/>
            <a:ext cx="4995863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9" y="2438406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090A1-CDC8-4FB9-978D-8067ABCE8F0C}" type="datetime1">
              <a:rPr lang="en-US" smtClean="0"/>
              <a:t>11/22/2020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146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7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100" b="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1508127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7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5033-0CD3-44B2-83B8-4A688710F3C6}" type="datetime1">
              <a:rPr lang="en-US" smtClean="0"/>
              <a:t>11/22/2020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447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8457762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685800" rtl="0" eaLnBrk="1" latinLnBrk="0" hangingPunct="1"/>
            <a:endParaRPr lang="en-US" sz="135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21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6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9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6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9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fld id="{F80244C7-D769-4D79-A5C7-296E656A38A7}" type="datetime1">
              <a:rPr lang="en-US" smtClean="0"/>
              <a:t>11/22/2020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9" y="6356356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9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280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ctr" defTabSz="685800" rtl="0" eaLnBrk="1" latinLnBrk="0" hangingPunct="1">
        <a:lnSpc>
          <a:spcPts val="3600"/>
        </a:lnSpc>
        <a:spcBef>
          <a:spcPct val="0"/>
        </a:spcBef>
        <a:buNone/>
        <a:defRPr sz="3600" kern="1200"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Courier New" pitchFamily="49" charset="0"/>
        <a:buChar char="o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Courier New" pitchFamily="49" charset="0"/>
        <a:buChar char="o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Courier New" pitchFamily="49" charset="0"/>
        <a:buChar char="o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Courier New" pitchFamily="49" charset="0"/>
        <a:buChar char="o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8175" y="3336753"/>
            <a:ext cx="8543363" cy="842538"/>
          </a:xfrm>
        </p:spPr>
        <p:txBody>
          <a:bodyPr>
            <a:spAutoFit/>
          </a:bodyPr>
          <a:lstStyle/>
          <a:p>
            <a:pPr algn="l"/>
            <a:r>
              <a:rPr lang="en-US" sz="4875" i="1" dirty="0">
                <a:solidFill>
                  <a:schemeClr val="tx1"/>
                </a:solidFill>
                <a:latin typeface="Candara" panose="020E0502030303020204" pitchFamily="34" charset="0"/>
              </a:rPr>
              <a:t>“</a:t>
            </a:r>
            <a:r>
              <a:rPr lang="en-US" sz="4875" b="1" i="1" dirty="0">
                <a:solidFill>
                  <a:schemeClr val="tx1"/>
                </a:solidFill>
                <a:latin typeface="Candara" panose="020E0502030303020204" pitchFamily="34" charset="0"/>
              </a:rPr>
              <a:t>Withdraw Yourselves</a:t>
            </a:r>
            <a:r>
              <a:rPr lang="en-US" sz="4875" i="1" dirty="0">
                <a:solidFill>
                  <a:schemeClr val="tx1"/>
                </a:solidFill>
                <a:latin typeface="Candara" panose="020E0502030303020204" pitchFamily="34" charset="0"/>
              </a:rPr>
              <a:t>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572548" y="4112179"/>
            <a:ext cx="6306424" cy="584775"/>
          </a:xfrm>
        </p:spPr>
        <p:txBody>
          <a:bodyPr>
            <a:spAutoFit/>
          </a:bodyPr>
          <a:lstStyle/>
          <a:p>
            <a:pPr algn="l"/>
            <a:r>
              <a:rPr lang="en-US" sz="3200" b="1" dirty="0">
                <a:latin typeface="Candara" panose="020E0502030303020204" pitchFamily="34" charset="0"/>
              </a:rPr>
              <a:t>2 Thessalonians 3:6</a:t>
            </a:r>
          </a:p>
        </p:txBody>
      </p:sp>
    </p:spTree>
    <p:extLst>
      <p:ext uri="{BB962C8B-B14F-4D97-AF65-F5344CB8AC3E}">
        <p14:creationId xmlns:p14="http://schemas.microsoft.com/office/powerpoint/2010/main" val="1096358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CAA411-18D2-447E-BC8E-C1EE9AD4E2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825" y="1934851"/>
            <a:ext cx="8336429" cy="4865947"/>
          </a:xfrm>
        </p:spPr>
        <p:txBody>
          <a:bodyPr wrap="square">
            <a:spAutoFit/>
          </a:bodyPr>
          <a:lstStyle/>
          <a:p>
            <a:pPr marL="85725" indent="0">
              <a:buNone/>
            </a:pPr>
            <a:r>
              <a:rPr lang="en-US" sz="2700" b="1" dirty="0">
                <a:latin typeface="Candara" panose="020E0502030303020204" pitchFamily="34" charset="0"/>
              </a:rPr>
              <a:t>Who should be disciplined?</a:t>
            </a:r>
          </a:p>
          <a:p>
            <a:pPr marL="428625" indent="-342900">
              <a:buFont typeface="Wingdings" panose="05000000000000000000" pitchFamily="2" charset="2"/>
              <a:buChar char="§"/>
            </a:pPr>
            <a:r>
              <a:rPr lang="en-US" sz="2400" dirty="0">
                <a:latin typeface="Candara" panose="020E0502030303020204" pitchFamily="34" charset="0"/>
              </a:rPr>
              <a:t>Those who need it!</a:t>
            </a:r>
          </a:p>
          <a:p>
            <a:pPr marL="85725" indent="0">
              <a:buNone/>
            </a:pPr>
            <a:r>
              <a:rPr lang="en-US" sz="2700" i="1" dirty="0">
                <a:latin typeface="Candara" panose="020E0502030303020204" pitchFamily="34" charset="0"/>
              </a:rPr>
              <a:t>“… </a:t>
            </a:r>
            <a:r>
              <a:rPr lang="en-US" sz="2700" b="1" i="1" dirty="0">
                <a:latin typeface="Candara" panose="020E0502030303020204" pitchFamily="34" charset="0"/>
              </a:rPr>
              <a:t>every brother who walks disorderly, and not after the tradition which he received of us</a:t>
            </a:r>
            <a:r>
              <a:rPr lang="en-US" sz="2700" i="1" dirty="0">
                <a:latin typeface="Candara" panose="020E0502030303020204" pitchFamily="34" charset="0"/>
              </a:rPr>
              <a:t>”</a:t>
            </a:r>
          </a:p>
          <a:p>
            <a:pPr marL="428625" indent="-342900">
              <a:buFont typeface="Wingdings" panose="05000000000000000000" pitchFamily="2" charset="2"/>
              <a:buChar char="§"/>
            </a:pPr>
            <a:r>
              <a:rPr lang="en-US" sz="2400" dirty="0">
                <a:latin typeface="Candara" panose="020E0502030303020204" pitchFamily="34" charset="0"/>
              </a:rPr>
              <a:t>2 Thessalonians 3:6, 14</a:t>
            </a:r>
          </a:p>
          <a:p>
            <a:pPr marL="85725" indent="0">
              <a:buNone/>
            </a:pPr>
            <a:r>
              <a:rPr lang="en-US" sz="2700" b="1" dirty="0">
                <a:latin typeface="Candara" panose="020E0502030303020204" pitchFamily="34" charset="0"/>
              </a:rPr>
              <a:t>One who</a:t>
            </a:r>
            <a:r>
              <a:rPr lang="en-US" sz="2700" dirty="0">
                <a:latin typeface="Candara" panose="020E0502030303020204" pitchFamily="34" charset="0"/>
              </a:rPr>
              <a:t> </a:t>
            </a:r>
            <a:r>
              <a:rPr lang="en-US" sz="2700" i="1" dirty="0">
                <a:latin typeface="Candara" panose="020E0502030303020204" pitchFamily="34" charset="0"/>
              </a:rPr>
              <a:t>“</a:t>
            </a:r>
            <a:r>
              <a:rPr lang="en-US" sz="2700" b="1" i="1" dirty="0">
                <a:latin typeface="Candara" panose="020E0502030303020204" pitchFamily="34" charset="0"/>
              </a:rPr>
              <a:t>walks disorderly</a:t>
            </a:r>
            <a:r>
              <a:rPr lang="en-US" sz="2700" i="1" dirty="0">
                <a:latin typeface="Candara" panose="020E0502030303020204" pitchFamily="34" charset="0"/>
              </a:rPr>
              <a:t>” </a:t>
            </a:r>
            <a:r>
              <a:rPr lang="en-US" sz="2700" b="1" dirty="0">
                <a:latin typeface="Candara" panose="020E0502030303020204" pitchFamily="34" charset="0"/>
              </a:rPr>
              <a:t>is one whose conduct is sinful</a:t>
            </a:r>
            <a:endParaRPr lang="en-US" sz="225" dirty="0">
              <a:latin typeface="Candara" panose="020E0502030303020204" pitchFamily="34" charset="0"/>
            </a:endParaRPr>
          </a:p>
          <a:p>
            <a:pPr marL="514350" indent="-428625">
              <a:buFont typeface="Wingdings" panose="05000000000000000000" pitchFamily="2" charset="2"/>
              <a:buChar char="§"/>
            </a:pPr>
            <a:r>
              <a:rPr lang="en-US" sz="2400" i="1" dirty="0">
                <a:latin typeface="Candara" panose="020E0502030303020204" pitchFamily="34" charset="0"/>
              </a:rPr>
              <a:t>“</a:t>
            </a:r>
            <a:r>
              <a:rPr lang="en-US" sz="2400" b="1" i="1" u="sng" dirty="0">
                <a:latin typeface="Candara" panose="020E0502030303020204" pitchFamily="34" charset="0"/>
              </a:rPr>
              <a:t>Traditions</a:t>
            </a:r>
            <a:r>
              <a:rPr lang="en-US" sz="2400" i="1" dirty="0">
                <a:latin typeface="Candara" panose="020E0502030303020204" pitchFamily="34" charset="0"/>
              </a:rPr>
              <a:t>” </a:t>
            </a:r>
            <a:r>
              <a:rPr lang="en-US" sz="2400" b="1" dirty="0">
                <a:latin typeface="Candara" panose="020E0502030303020204" pitchFamily="34" charset="0"/>
              </a:rPr>
              <a:t>are the Divine apostolic teachings and writings</a:t>
            </a:r>
          </a:p>
          <a:p>
            <a:pPr marL="728663" lvl="1" indent="-342900">
              <a:buFont typeface="Wingdings" panose="05000000000000000000" pitchFamily="2" charset="2"/>
              <a:buChar char="§"/>
            </a:pPr>
            <a:r>
              <a:rPr lang="en-US" sz="2250" i="1" dirty="0">
                <a:latin typeface="Candara" panose="020E0502030303020204" pitchFamily="34" charset="0"/>
              </a:rPr>
              <a:t>“</a:t>
            </a:r>
            <a:r>
              <a:rPr lang="en-US" sz="2250" b="1" i="1" u="sng" dirty="0">
                <a:latin typeface="Candara" panose="020E0502030303020204" pitchFamily="34" charset="0"/>
              </a:rPr>
              <a:t>Ordinances</a:t>
            </a:r>
            <a:r>
              <a:rPr lang="en-US" sz="2250" i="1" dirty="0">
                <a:latin typeface="Candara" panose="020E0502030303020204" pitchFamily="34" charset="0"/>
              </a:rPr>
              <a:t>” </a:t>
            </a:r>
            <a:r>
              <a:rPr lang="en-US" sz="2250" dirty="0">
                <a:latin typeface="Candara" panose="020E0502030303020204" pitchFamily="34" charset="0"/>
              </a:rPr>
              <a:t>– 1 Corinthians 11:2; 2 Thessalonians 2:15</a:t>
            </a:r>
          </a:p>
          <a:p>
            <a:pPr marL="728663" lvl="1" indent="-342900">
              <a:buFont typeface="Wingdings" panose="05000000000000000000" pitchFamily="2" charset="2"/>
              <a:buChar char="§"/>
            </a:pPr>
            <a:r>
              <a:rPr lang="en-US" sz="2250" dirty="0">
                <a:latin typeface="Candara" panose="020E0502030303020204" pitchFamily="34" charset="0"/>
              </a:rPr>
              <a:t>Paul wrote </a:t>
            </a:r>
            <a:r>
              <a:rPr lang="en-US" sz="2250" i="1" dirty="0">
                <a:latin typeface="Candara" panose="020E0502030303020204" pitchFamily="34" charset="0"/>
              </a:rPr>
              <a:t>“</a:t>
            </a:r>
            <a:r>
              <a:rPr lang="en-US" sz="2250" b="1" i="1" u="sng" dirty="0">
                <a:latin typeface="Candara" panose="020E0502030303020204" pitchFamily="34" charset="0"/>
              </a:rPr>
              <a:t>commandments</a:t>
            </a:r>
            <a:r>
              <a:rPr lang="en-US" sz="2250" b="1" i="1" dirty="0">
                <a:latin typeface="Candara" panose="020E0502030303020204" pitchFamily="34" charset="0"/>
              </a:rPr>
              <a:t> of the Lord</a:t>
            </a:r>
            <a:r>
              <a:rPr lang="en-US" sz="2250" i="1" dirty="0">
                <a:latin typeface="Candara" panose="020E0502030303020204" pitchFamily="34" charset="0"/>
              </a:rPr>
              <a:t>” </a:t>
            </a:r>
            <a:r>
              <a:rPr lang="en-US" sz="2250" dirty="0">
                <a:latin typeface="Candara" panose="020E0502030303020204" pitchFamily="34" charset="0"/>
              </a:rPr>
              <a:t>– 1 Corinthians 14:37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7B9D73-960D-48D3-8C03-CED10A664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BBD9C7DE-69C3-4B6D-9AA9-09342E77F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5413" y="1126987"/>
            <a:ext cx="7805058" cy="560474"/>
          </a:xfrm>
        </p:spPr>
        <p:txBody>
          <a:bodyPr>
            <a:spAutoFit/>
          </a:bodyPr>
          <a:lstStyle/>
          <a:p>
            <a:pPr algn="l"/>
            <a:r>
              <a:rPr lang="en-US" b="1" dirty="0">
                <a:solidFill>
                  <a:schemeClr val="tx1"/>
                </a:solidFill>
                <a:latin typeface="Candara" panose="020E0502030303020204" pitchFamily="34" charset="0"/>
              </a:rPr>
              <a:t>The subjects of withdrawal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1CFF8E2-6C85-4D86-B5E5-08426836BB6F}"/>
              </a:ext>
            </a:extLst>
          </p:cNvPr>
          <p:cNvSpPr/>
          <p:nvPr/>
        </p:nvSpPr>
        <p:spPr>
          <a:xfrm rot="16200000">
            <a:off x="-829143" y="3309705"/>
            <a:ext cx="2572687" cy="62324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r>
              <a:rPr lang="en-US" sz="3600" b="1" i="1" dirty="0">
                <a:ln w="9525">
                  <a:solidFill>
                    <a:prstClr val="white"/>
                  </a:solidFill>
                  <a:prstDash val="solid"/>
                </a:ln>
                <a:latin typeface="Candara" panose="020E0502030303020204" pitchFamily="34" charset="0"/>
              </a:rPr>
              <a:t>“withdraw” </a:t>
            </a:r>
          </a:p>
        </p:txBody>
      </p:sp>
    </p:spTree>
    <p:extLst>
      <p:ext uri="{BB962C8B-B14F-4D97-AF65-F5344CB8AC3E}">
        <p14:creationId xmlns:p14="http://schemas.microsoft.com/office/powerpoint/2010/main" val="709353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CAA411-18D2-447E-BC8E-C1EE9AD4E2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1742" y="2057402"/>
            <a:ext cx="8033658" cy="3539430"/>
          </a:xfrm>
        </p:spPr>
        <p:txBody>
          <a:bodyPr>
            <a:spAutoFit/>
          </a:bodyPr>
          <a:lstStyle/>
          <a:p>
            <a:pPr marL="85725" indent="0">
              <a:buNone/>
            </a:pPr>
            <a:r>
              <a:rPr lang="en-US" sz="2800" b="1" dirty="0">
                <a:latin typeface="Candara" panose="020E0502030303020204" pitchFamily="34" charset="0"/>
              </a:rPr>
              <a:t>From every erring brother who does not repent …</a:t>
            </a:r>
          </a:p>
          <a:p>
            <a:pPr marL="428625" indent="-342900">
              <a:buFont typeface="Wingdings" panose="05000000000000000000" pitchFamily="2" charset="2"/>
              <a:buChar char="§"/>
            </a:pPr>
            <a:r>
              <a:rPr lang="en-US" sz="2800" dirty="0">
                <a:latin typeface="Candara" panose="020E0502030303020204" pitchFamily="34" charset="0"/>
              </a:rPr>
              <a:t>Those who will not repent – Matthew 18:15</a:t>
            </a:r>
          </a:p>
          <a:p>
            <a:pPr marL="428625" indent="-342900">
              <a:buFont typeface="Wingdings" panose="05000000000000000000" pitchFamily="2" charset="2"/>
              <a:buChar char="§"/>
            </a:pPr>
            <a:r>
              <a:rPr lang="en-US" sz="2800" dirty="0">
                <a:latin typeface="Candara" panose="020E0502030303020204" pitchFamily="34" charset="0"/>
              </a:rPr>
              <a:t>Those who walk disorderly – 2 Thessalonians 3:6</a:t>
            </a:r>
          </a:p>
          <a:p>
            <a:pPr marL="428625" indent="-342900">
              <a:buFont typeface="Wingdings" panose="05000000000000000000" pitchFamily="2" charset="2"/>
              <a:buChar char="§"/>
            </a:pPr>
            <a:r>
              <a:rPr lang="en-US" sz="2800" dirty="0">
                <a:latin typeface="Candara" panose="020E0502030303020204" pitchFamily="34" charset="0"/>
              </a:rPr>
              <a:t>The sexually immoral – 1 Corinthians 5:11</a:t>
            </a:r>
          </a:p>
          <a:p>
            <a:pPr marL="428625" indent="-342900">
              <a:buFont typeface="Wingdings" panose="05000000000000000000" pitchFamily="2" charset="2"/>
              <a:buChar char="§"/>
            </a:pPr>
            <a:r>
              <a:rPr lang="en-US" sz="2800" dirty="0">
                <a:latin typeface="Candara" panose="020E0502030303020204" pitchFamily="34" charset="0"/>
              </a:rPr>
              <a:t>The neglectful who sin willfully –</a:t>
            </a:r>
            <a:br>
              <a:rPr lang="en-US" sz="2800" dirty="0">
                <a:latin typeface="Candara" panose="020E0502030303020204" pitchFamily="34" charset="0"/>
              </a:rPr>
            </a:br>
            <a:r>
              <a:rPr lang="en-US" sz="2800" dirty="0">
                <a:latin typeface="Candara" panose="020E0502030303020204" pitchFamily="34" charset="0"/>
              </a:rPr>
              <a:t>Hebrews 10:25-26</a:t>
            </a:r>
          </a:p>
          <a:p>
            <a:pPr marL="428625" indent="-342900">
              <a:buFont typeface="Wingdings" panose="05000000000000000000" pitchFamily="2" charset="2"/>
              <a:buChar char="§"/>
            </a:pPr>
            <a:r>
              <a:rPr lang="en-US" sz="2800" dirty="0">
                <a:latin typeface="Candara" panose="020E0502030303020204" pitchFamily="34" charset="0"/>
              </a:rPr>
              <a:t>Those again entangled in sin – 2 Peter 2:20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C528421-6FB5-4AD1-B832-8C8A9CA8E8CE}"/>
              </a:ext>
            </a:extLst>
          </p:cNvPr>
          <p:cNvSpPr/>
          <p:nvPr/>
        </p:nvSpPr>
        <p:spPr>
          <a:xfrm rot="16200000">
            <a:off x="-792529" y="3483481"/>
            <a:ext cx="2499458" cy="62324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r>
              <a:rPr lang="en-US" sz="3600" b="1" i="1" dirty="0">
                <a:ln w="9525">
                  <a:solidFill>
                    <a:prstClr val="white"/>
                  </a:solidFill>
                  <a:prstDash val="solid"/>
                </a:ln>
                <a:latin typeface="Candara" panose="020E0502030303020204" pitchFamily="34" charset="0"/>
              </a:rPr>
              <a:t>“withdraw”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7B9D73-960D-48D3-8C03-CED10A664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>
                <a:solidFill>
                  <a:prstClr val="black"/>
                </a:solidFill>
              </a:rPr>
              <a:pPr/>
              <a:t>11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BBD9C7DE-69C3-4B6D-9AA9-09342E77F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5413" y="1126987"/>
            <a:ext cx="7805058" cy="560474"/>
          </a:xfrm>
        </p:spPr>
        <p:txBody>
          <a:bodyPr>
            <a:spAutoFit/>
          </a:bodyPr>
          <a:lstStyle/>
          <a:p>
            <a:pPr algn="l"/>
            <a:r>
              <a:rPr lang="en-US" b="1" dirty="0">
                <a:solidFill>
                  <a:schemeClr val="tx1"/>
                </a:solidFill>
                <a:latin typeface="Candara" panose="020E0502030303020204" pitchFamily="34" charset="0"/>
              </a:rPr>
              <a:t>The subjects of withdrawal</a:t>
            </a:r>
          </a:p>
        </p:txBody>
      </p:sp>
      <p:sp>
        <p:nvSpPr>
          <p:cNvPr id="6" name="Arrow: Bent 5">
            <a:extLst>
              <a:ext uri="{FF2B5EF4-FFF2-40B4-BE49-F238E27FC236}">
                <a16:creationId xmlns:a16="http://schemas.microsoft.com/office/drawing/2014/main" id="{C338E550-2900-4350-BAA9-20D98576A4A8}"/>
              </a:ext>
            </a:extLst>
          </p:cNvPr>
          <p:cNvSpPr/>
          <p:nvPr/>
        </p:nvSpPr>
        <p:spPr>
          <a:xfrm>
            <a:off x="429108" y="2236766"/>
            <a:ext cx="396177" cy="308610"/>
          </a:xfrm>
          <a:prstGeom prst="bentArrow">
            <a:avLst/>
          </a:prstGeom>
          <a:solidFill>
            <a:schemeClr val="tx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 err="1">
              <a:solidFill>
                <a:schemeClr val="tx1"/>
              </a:solidFill>
              <a:latin typeface="Palatino Linotype" panose="02040502050505030304"/>
            </a:endParaRPr>
          </a:p>
        </p:txBody>
      </p:sp>
    </p:spTree>
    <p:extLst>
      <p:ext uri="{BB962C8B-B14F-4D97-AF65-F5344CB8AC3E}">
        <p14:creationId xmlns:p14="http://schemas.microsoft.com/office/powerpoint/2010/main" val="3483675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CAA411-18D2-447E-BC8E-C1EE9AD4E2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1742" y="2057402"/>
            <a:ext cx="8033658" cy="3970318"/>
          </a:xfrm>
        </p:spPr>
        <p:txBody>
          <a:bodyPr>
            <a:spAutoFit/>
          </a:bodyPr>
          <a:lstStyle/>
          <a:p>
            <a:pPr marL="85725" indent="0">
              <a:buNone/>
            </a:pPr>
            <a:r>
              <a:rPr lang="en-US" sz="2800" b="1" dirty="0">
                <a:latin typeface="Candara" panose="020E0502030303020204" pitchFamily="34" charset="0"/>
              </a:rPr>
              <a:t>From every </a:t>
            </a:r>
            <a:r>
              <a:rPr lang="en-US" sz="2800" b="1" u="sng" dirty="0">
                <a:latin typeface="Candara" panose="020E0502030303020204" pitchFamily="34" charset="0"/>
              </a:rPr>
              <a:t>erring</a:t>
            </a:r>
            <a:r>
              <a:rPr lang="en-US" sz="2800" b="1" dirty="0">
                <a:latin typeface="Candara" panose="020E0502030303020204" pitchFamily="34" charset="0"/>
              </a:rPr>
              <a:t> brother who does not repent</a:t>
            </a:r>
            <a:r>
              <a:rPr lang="en-US" sz="2800" dirty="0">
                <a:latin typeface="Candara" panose="020E0502030303020204" pitchFamily="34" charset="0"/>
              </a:rPr>
              <a:t> …</a:t>
            </a:r>
          </a:p>
          <a:p>
            <a:pPr marL="428625" indent="-342900">
              <a:buFont typeface="Wingdings" panose="05000000000000000000" pitchFamily="2" charset="2"/>
              <a:buChar char="§"/>
            </a:pPr>
            <a:r>
              <a:rPr lang="en-US" sz="2800" dirty="0">
                <a:latin typeface="Candara" panose="020E0502030303020204" pitchFamily="34" charset="0"/>
              </a:rPr>
              <a:t>Those who depart from God – Hebrews 3:12</a:t>
            </a:r>
          </a:p>
          <a:p>
            <a:pPr marL="428625" indent="-342900">
              <a:buFont typeface="Wingdings" panose="05000000000000000000" pitchFamily="2" charset="2"/>
              <a:buChar char="§"/>
            </a:pPr>
            <a:r>
              <a:rPr lang="en-US" sz="2800" dirty="0">
                <a:latin typeface="Candara" panose="020E0502030303020204" pitchFamily="34" charset="0"/>
              </a:rPr>
              <a:t>Those who are factious – Titus 3:10</a:t>
            </a:r>
          </a:p>
          <a:p>
            <a:pPr marL="428625" indent="-342900">
              <a:buFont typeface="Wingdings" panose="05000000000000000000" pitchFamily="2" charset="2"/>
              <a:buChar char="§"/>
            </a:pPr>
            <a:r>
              <a:rPr lang="en-US" sz="2800" dirty="0">
                <a:latin typeface="Candara" panose="020E0502030303020204" pitchFamily="34" charset="0"/>
              </a:rPr>
              <a:t>Those who cause divisions and offences – Romans 16:17</a:t>
            </a:r>
          </a:p>
          <a:p>
            <a:pPr marL="428625" indent="-342900">
              <a:buFont typeface="Wingdings" panose="05000000000000000000" pitchFamily="2" charset="2"/>
              <a:buChar char="§"/>
            </a:pPr>
            <a:r>
              <a:rPr lang="en-US" sz="2800" dirty="0">
                <a:latin typeface="Candara" panose="020E0502030303020204" pitchFamily="34" charset="0"/>
              </a:rPr>
              <a:t>Those who forsake Christ’s cause –</a:t>
            </a:r>
            <a:br>
              <a:rPr lang="en-US" sz="2800" dirty="0">
                <a:latin typeface="Candara" panose="020E0502030303020204" pitchFamily="34" charset="0"/>
              </a:rPr>
            </a:br>
            <a:r>
              <a:rPr lang="en-US" sz="2800" dirty="0">
                <a:latin typeface="Candara" panose="020E0502030303020204" pitchFamily="34" charset="0"/>
              </a:rPr>
              <a:t>2 Timothy 4:10</a:t>
            </a:r>
          </a:p>
          <a:p>
            <a:pPr marL="428625" indent="-342900">
              <a:buFont typeface="Wingdings" panose="05000000000000000000" pitchFamily="2" charset="2"/>
              <a:buChar char="§"/>
            </a:pPr>
            <a:r>
              <a:rPr lang="en-US" sz="2800" dirty="0">
                <a:latin typeface="Candara" panose="020E0502030303020204" pitchFamily="34" charset="0"/>
              </a:rPr>
              <a:t>Those who sin unto death – 1 John 5:16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7B9D73-960D-48D3-8C03-CED10A664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>
                <a:solidFill>
                  <a:prstClr val="black"/>
                </a:solidFill>
              </a:rPr>
              <a:pPr/>
              <a:t>12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BBD9C7DE-69C3-4B6D-9AA9-09342E77F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5413" y="1126987"/>
            <a:ext cx="7805058" cy="560474"/>
          </a:xfrm>
        </p:spPr>
        <p:txBody>
          <a:bodyPr>
            <a:spAutoFit/>
          </a:bodyPr>
          <a:lstStyle/>
          <a:p>
            <a:pPr algn="l"/>
            <a:r>
              <a:rPr lang="en-US" b="1" dirty="0">
                <a:solidFill>
                  <a:schemeClr val="tx1"/>
                </a:solidFill>
                <a:latin typeface="Candara" panose="020E0502030303020204" pitchFamily="34" charset="0"/>
              </a:rPr>
              <a:t>The subjects of withdrawal</a:t>
            </a:r>
          </a:p>
        </p:txBody>
      </p:sp>
      <p:sp>
        <p:nvSpPr>
          <p:cNvPr id="6" name="Arrow: Bent 5">
            <a:extLst>
              <a:ext uri="{FF2B5EF4-FFF2-40B4-BE49-F238E27FC236}">
                <a16:creationId xmlns:a16="http://schemas.microsoft.com/office/drawing/2014/main" id="{EECAB4C9-09F1-41EB-B093-944D4869376A}"/>
              </a:ext>
            </a:extLst>
          </p:cNvPr>
          <p:cNvSpPr/>
          <p:nvPr/>
        </p:nvSpPr>
        <p:spPr>
          <a:xfrm>
            <a:off x="429108" y="2236766"/>
            <a:ext cx="396177" cy="308610"/>
          </a:xfrm>
          <a:prstGeom prst="bentArrow">
            <a:avLst/>
          </a:prstGeom>
          <a:solidFill>
            <a:schemeClr val="tx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 err="1">
              <a:solidFill>
                <a:prstClr val="black"/>
              </a:solidFill>
              <a:latin typeface="Palatino Linotype" panose="02040502050505030304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B781976-37ED-425C-BEA0-F09FEE43B211}"/>
              </a:ext>
            </a:extLst>
          </p:cNvPr>
          <p:cNvSpPr/>
          <p:nvPr/>
        </p:nvSpPr>
        <p:spPr>
          <a:xfrm rot="16200000">
            <a:off x="-792529" y="3483481"/>
            <a:ext cx="2499458" cy="62324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r>
              <a:rPr lang="en-US" sz="3600" b="1" i="1" dirty="0">
                <a:ln w="9525">
                  <a:solidFill>
                    <a:prstClr val="white"/>
                  </a:solidFill>
                  <a:prstDash val="solid"/>
                </a:ln>
                <a:latin typeface="Candara" panose="020E0502030303020204" pitchFamily="34" charset="0"/>
              </a:rPr>
              <a:t>“withdraw” </a:t>
            </a:r>
          </a:p>
        </p:txBody>
      </p:sp>
    </p:spTree>
    <p:extLst>
      <p:ext uri="{BB962C8B-B14F-4D97-AF65-F5344CB8AC3E}">
        <p14:creationId xmlns:p14="http://schemas.microsoft.com/office/powerpoint/2010/main" val="1841127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CAA411-18D2-447E-BC8E-C1EE9AD4E2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826" y="1868860"/>
            <a:ext cx="8229602" cy="4967514"/>
          </a:xfrm>
        </p:spPr>
        <p:txBody>
          <a:bodyPr wrap="square">
            <a:spAutoFit/>
          </a:bodyPr>
          <a:lstStyle/>
          <a:p>
            <a:pPr marL="85725" indent="0">
              <a:buNone/>
            </a:pPr>
            <a:r>
              <a:rPr lang="en-US" sz="2800" b="1" dirty="0">
                <a:latin typeface="Candara" panose="020E0502030303020204" pitchFamily="34" charset="0"/>
              </a:rPr>
              <a:t>Cannot not be recognized as a faithful brother</a:t>
            </a:r>
          </a:p>
          <a:p>
            <a:pPr marL="514350" indent="-428625">
              <a:buFont typeface="Wingdings" panose="05000000000000000000" pitchFamily="2" charset="2"/>
              <a:buChar char="§"/>
            </a:pPr>
            <a:r>
              <a:rPr lang="en-US" sz="2800" dirty="0">
                <a:latin typeface="Candara" panose="020E0502030303020204" pitchFamily="34" charset="0"/>
              </a:rPr>
              <a:t>Must not be used in the worship services</a:t>
            </a:r>
          </a:p>
          <a:p>
            <a:pPr marL="814388" lvl="1" indent="-428625">
              <a:buFont typeface="Wingdings" panose="05000000000000000000" pitchFamily="2" charset="2"/>
              <a:buChar char="§"/>
            </a:pPr>
            <a:r>
              <a:rPr lang="en-US" sz="2400" dirty="0">
                <a:latin typeface="Candara" panose="020E0502030303020204" pitchFamily="34" charset="0"/>
              </a:rPr>
              <a:t>Must </a:t>
            </a:r>
            <a:r>
              <a:rPr lang="en-US" sz="2400" i="1" dirty="0">
                <a:latin typeface="Candara" panose="020E0502030303020204" pitchFamily="34" charset="0"/>
              </a:rPr>
              <a:t>“</a:t>
            </a:r>
            <a:r>
              <a:rPr lang="en-US" sz="2400" b="1" i="1" dirty="0">
                <a:latin typeface="Candara" panose="020E0502030303020204" pitchFamily="34" charset="0"/>
              </a:rPr>
              <a:t>mark them</a:t>
            </a:r>
            <a:r>
              <a:rPr lang="en-US" sz="2400" i="1" dirty="0">
                <a:latin typeface="Candara" panose="020E0502030303020204" pitchFamily="34" charset="0"/>
              </a:rPr>
              <a:t> … </a:t>
            </a:r>
            <a:r>
              <a:rPr lang="en-US" sz="2400" b="1" i="1" dirty="0">
                <a:latin typeface="Candara" panose="020E0502030303020204" pitchFamily="34" charset="0"/>
              </a:rPr>
              <a:t>and avoid them</a:t>
            </a:r>
            <a:r>
              <a:rPr lang="en-US" sz="2400" i="1" dirty="0">
                <a:latin typeface="Candara" panose="020E0502030303020204" pitchFamily="34" charset="0"/>
              </a:rPr>
              <a:t>” </a:t>
            </a:r>
            <a:r>
              <a:rPr lang="en-US" sz="2400" dirty="0">
                <a:latin typeface="Candara" panose="020E0502030303020204" pitchFamily="34" charset="0"/>
              </a:rPr>
              <a:t>– Romans 16:17</a:t>
            </a:r>
          </a:p>
          <a:p>
            <a:pPr marL="85725" indent="0">
              <a:buNone/>
            </a:pPr>
            <a:r>
              <a:rPr lang="en-US" sz="2800" b="1" dirty="0">
                <a:latin typeface="Candara" panose="020E0502030303020204" pitchFamily="34" charset="0"/>
              </a:rPr>
              <a:t>Must restrict private association</a:t>
            </a:r>
          </a:p>
          <a:p>
            <a:pPr marL="542925" indent="-457200">
              <a:buFont typeface="Wingdings" panose="05000000000000000000" pitchFamily="2" charset="2"/>
              <a:buChar char="§"/>
            </a:pPr>
            <a:r>
              <a:rPr lang="en-US" sz="2800" i="1" dirty="0">
                <a:latin typeface="Candara" panose="020E0502030303020204" pitchFamily="34" charset="0"/>
              </a:rPr>
              <a:t>“</a:t>
            </a:r>
            <a:r>
              <a:rPr lang="en-US" sz="2800" b="1" i="1" dirty="0">
                <a:latin typeface="Candara" panose="020E0502030303020204" pitchFamily="34" charset="0"/>
              </a:rPr>
              <a:t>As the Gentile and the publican</a:t>
            </a:r>
            <a:r>
              <a:rPr lang="en-US" sz="2800" dirty="0">
                <a:latin typeface="Candara" panose="020E0502030303020204" pitchFamily="34" charset="0"/>
              </a:rPr>
              <a:t>” – Matthew 18:17</a:t>
            </a:r>
          </a:p>
          <a:p>
            <a:pPr marL="514350" indent="-428625">
              <a:buFont typeface="Wingdings" panose="05000000000000000000" pitchFamily="2" charset="2"/>
              <a:buChar char="§"/>
            </a:pPr>
            <a:r>
              <a:rPr lang="en-US" sz="2800" i="1" dirty="0">
                <a:latin typeface="Candara" panose="020E0502030303020204" pitchFamily="34" charset="0"/>
              </a:rPr>
              <a:t>“</a:t>
            </a:r>
            <a:r>
              <a:rPr lang="en-US" sz="2800" b="1" i="1" dirty="0">
                <a:latin typeface="Candara" panose="020E0502030303020204" pitchFamily="34" charset="0"/>
              </a:rPr>
              <a:t>Have no company with</a:t>
            </a:r>
            <a:r>
              <a:rPr lang="en-US" sz="2800" i="1" dirty="0">
                <a:latin typeface="Candara" panose="020E0502030303020204" pitchFamily="34" charset="0"/>
              </a:rPr>
              <a:t>” </a:t>
            </a:r>
            <a:r>
              <a:rPr lang="en-US" sz="2800" dirty="0">
                <a:latin typeface="Candara" panose="020E0502030303020204" pitchFamily="34" charset="0"/>
              </a:rPr>
              <a:t>– 1 Corinthians 5:11</a:t>
            </a:r>
          </a:p>
          <a:p>
            <a:pPr marL="514350" indent="-428625">
              <a:buFont typeface="Wingdings" panose="05000000000000000000" pitchFamily="2" charset="2"/>
              <a:buChar char="§"/>
            </a:pPr>
            <a:r>
              <a:rPr lang="en-US" sz="2800" i="1" dirty="0">
                <a:latin typeface="Candara" panose="020E0502030303020204" pitchFamily="34" charset="0"/>
              </a:rPr>
              <a:t>“</a:t>
            </a:r>
            <a:r>
              <a:rPr lang="en-US" sz="2800" b="1" i="1" dirty="0">
                <a:latin typeface="Candara" panose="020E0502030303020204" pitchFamily="34" charset="0"/>
              </a:rPr>
              <a:t>That he might be ashamed</a:t>
            </a:r>
            <a:r>
              <a:rPr lang="en-US" sz="2800" i="1" dirty="0">
                <a:latin typeface="Candara" panose="020E0502030303020204" pitchFamily="34" charset="0"/>
              </a:rPr>
              <a:t>” </a:t>
            </a:r>
            <a:r>
              <a:rPr lang="en-US" sz="2800" dirty="0">
                <a:latin typeface="Candara" panose="020E0502030303020204" pitchFamily="34" charset="0"/>
              </a:rPr>
              <a:t>–</a:t>
            </a:r>
            <a:br>
              <a:rPr lang="en-US" sz="2800" dirty="0">
                <a:latin typeface="Candara" panose="020E0502030303020204" pitchFamily="34" charset="0"/>
              </a:rPr>
            </a:br>
            <a:r>
              <a:rPr lang="en-US" sz="2800" dirty="0">
                <a:latin typeface="Candara" panose="020E0502030303020204" pitchFamily="34" charset="0"/>
              </a:rPr>
              <a:t>2 Thessalonians 3:14</a:t>
            </a:r>
          </a:p>
          <a:p>
            <a:pPr marL="814388" lvl="1" indent="-428625">
              <a:buFont typeface="Wingdings" panose="05000000000000000000" pitchFamily="2" charset="2"/>
              <a:buChar char="§"/>
            </a:pPr>
            <a:r>
              <a:rPr lang="en-US" sz="2000" b="1" dirty="0">
                <a:latin typeface="Candara" panose="020E0502030303020204" pitchFamily="34" charset="0"/>
              </a:rPr>
              <a:t>Note</a:t>
            </a:r>
            <a:r>
              <a:rPr lang="en-US" sz="2000" dirty="0">
                <a:latin typeface="Candara" panose="020E0502030303020204" pitchFamily="34" charset="0"/>
              </a:rPr>
              <a:t>: One who has company with the scripturally disciplined, undermines and lessens the effort of the church in its duty of discipline and will become the subject of discipline</a:t>
            </a:r>
            <a:endParaRPr lang="en-US" sz="1400" dirty="0">
              <a:latin typeface="Candara" panose="020E0502030303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C528421-6FB5-4AD1-B832-8C8A9CA8E8CE}"/>
              </a:ext>
            </a:extLst>
          </p:cNvPr>
          <p:cNvSpPr/>
          <p:nvPr/>
        </p:nvSpPr>
        <p:spPr>
          <a:xfrm rot="16200000">
            <a:off x="-829143" y="3309705"/>
            <a:ext cx="2572687" cy="62324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r>
              <a:rPr lang="en-US" sz="3600" b="1" i="1" dirty="0">
                <a:ln w="9525">
                  <a:solidFill>
                    <a:prstClr val="white"/>
                  </a:solidFill>
                  <a:prstDash val="solid"/>
                </a:ln>
                <a:latin typeface="Candara" panose="020E0502030303020204" pitchFamily="34" charset="0"/>
              </a:rPr>
              <a:t>“withdraw”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7B9D73-960D-48D3-8C03-CED10A664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>
                <a:solidFill>
                  <a:prstClr val="black"/>
                </a:solidFill>
              </a:rPr>
              <a:pPr/>
              <a:t>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BBD9C7DE-69C3-4B6D-9AA9-09342E77F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5414" y="1126987"/>
            <a:ext cx="8144945" cy="560474"/>
          </a:xfrm>
        </p:spPr>
        <p:txBody>
          <a:bodyPr>
            <a:spAutoFit/>
          </a:bodyPr>
          <a:lstStyle/>
          <a:p>
            <a:pPr algn="l"/>
            <a:r>
              <a:rPr lang="en-US" b="1" dirty="0">
                <a:solidFill>
                  <a:schemeClr val="tx1"/>
                </a:solidFill>
                <a:latin typeface="Candara" panose="020E0502030303020204" pitchFamily="34" charset="0"/>
              </a:rPr>
              <a:t>Our duty toward the withdrawn</a:t>
            </a:r>
          </a:p>
        </p:txBody>
      </p:sp>
    </p:spTree>
    <p:extLst>
      <p:ext uri="{BB962C8B-B14F-4D97-AF65-F5344CB8AC3E}">
        <p14:creationId xmlns:p14="http://schemas.microsoft.com/office/powerpoint/2010/main" val="1733817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CAA411-18D2-447E-BC8E-C1EE9AD4E2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1744" y="2057402"/>
            <a:ext cx="8118065" cy="3884140"/>
          </a:xfrm>
        </p:spPr>
        <p:txBody>
          <a:bodyPr>
            <a:spAutoFit/>
          </a:bodyPr>
          <a:lstStyle/>
          <a:p>
            <a:pPr marL="85725" indent="0">
              <a:buNone/>
            </a:pPr>
            <a:r>
              <a:rPr lang="en-US" sz="2800" b="1" dirty="0">
                <a:latin typeface="Candara" panose="020E0502030303020204" pitchFamily="34" charset="0"/>
              </a:rPr>
              <a:t>We must not forget those who have been disciplined</a:t>
            </a:r>
          </a:p>
          <a:p>
            <a:pPr marL="514350" indent="-428625">
              <a:buFont typeface="Wingdings" panose="05000000000000000000" pitchFamily="2" charset="2"/>
              <a:buChar char="§"/>
            </a:pPr>
            <a:r>
              <a:rPr lang="en-US" sz="2800" dirty="0">
                <a:latin typeface="Candara" panose="020E0502030303020204" pitchFamily="34" charset="0"/>
              </a:rPr>
              <a:t>Admonish them as brethren –</a:t>
            </a:r>
            <a:br>
              <a:rPr lang="en-US" sz="2800" dirty="0">
                <a:latin typeface="Candara" panose="020E0502030303020204" pitchFamily="34" charset="0"/>
              </a:rPr>
            </a:br>
            <a:r>
              <a:rPr lang="en-US" sz="2800" dirty="0">
                <a:latin typeface="Candara" panose="020E0502030303020204" pitchFamily="34" charset="0"/>
              </a:rPr>
              <a:t>1 Thessalonians 5:14; 2 Thessalonians 3:15</a:t>
            </a:r>
          </a:p>
          <a:p>
            <a:pPr marL="514350" indent="-428625">
              <a:buFont typeface="Wingdings" panose="05000000000000000000" pitchFamily="2" charset="2"/>
              <a:buChar char="§"/>
            </a:pPr>
            <a:r>
              <a:rPr lang="en-US" sz="2800" dirty="0">
                <a:latin typeface="Candara" panose="020E0502030303020204" pitchFamily="34" charset="0"/>
              </a:rPr>
              <a:t>Pray for them – 1 John 5:16</a:t>
            </a:r>
          </a:p>
          <a:p>
            <a:pPr marL="514350" indent="-428625">
              <a:buFont typeface="Wingdings" panose="05000000000000000000" pitchFamily="2" charset="2"/>
              <a:buChar char="§"/>
            </a:pPr>
            <a:r>
              <a:rPr lang="en-US" sz="2800" dirty="0">
                <a:latin typeface="Candara" panose="020E0502030303020204" pitchFamily="34" charset="0"/>
              </a:rPr>
              <a:t>Strive to </a:t>
            </a:r>
            <a:r>
              <a:rPr lang="en-US" sz="2800" i="1" dirty="0">
                <a:latin typeface="Candara" panose="020E0502030303020204" pitchFamily="34" charset="0"/>
              </a:rPr>
              <a:t>“</a:t>
            </a:r>
            <a:r>
              <a:rPr lang="en-US" sz="2800" b="1" i="1" dirty="0">
                <a:latin typeface="Candara" panose="020E0502030303020204" pitchFamily="34" charset="0"/>
              </a:rPr>
              <a:t>convert</a:t>
            </a:r>
            <a:r>
              <a:rPr lang="en-US" sz="2800" i="1" dirty="0">
                <a:latin typeface="Candara" panose="020E0502030303020204" pitchFamily="34" charset="0"/>
              </a:rPr>
              <a:t>” </a:t>
            </a:r>
            <a:r>
              <a:rPr lang="en-US" sz="2800" dirty="0">
                <a:latin typeface="Candara" panose="020E0502030303020204" pitchFamily="34" charset="0"/>
              </a:rPr>
              <a:t>them – James 5:19-20</a:t>
            </a:r>
          </a:p>
          <a:p>
            <a:pPr marL="514350" indent="-428625">
              <a:buFont typeface="Wingdings" panose="05000000000000000000" pitchFamily="2" charset="2"/>
              <a:buChar char="§"/>
            </a:pPr>
            <a:r>
              <a:rPr lang="en-US" sz="2800" dirty="0">
                <a:latin typeface="Candara" panose="020E0502030303020204" pitchFamily="34" charset="0"/>
              </a:rPr>
              <a:t>Strive to </a:t>
            </a:r>
            <a:r>
              <a:rPr lang="en-US" sz="2800" i="1" dirty="0">
                <a:latin typeface="Candara" panose="020E0502030303020204" pitchFamily="34" charset="0"/>
              </a:rPr>
              <a:t>“</a:t>
            </a:r>
            <a:r>
              <a:rPr lang="en-US" sz="2800" b="1" i="1" dirty="0">
                <a:latin typeface="Candara" panose="020E0502030303020204" pitchFamily="34" charset="0"/>
              </a:rPr>
              <a:t>restore</a:t>
            </a:r>
            <a:r>
              <a:rPr lang="en-US" sz="2800" i="1" dirty="0">
                <a:latin typeface="Candara" panose="020E0502030303020204" pitchFamily="34" charset="0"/>
              </a:rPr>
              <a:t>” </a:t>
            </a:r>
            <a:r>
              <a:rPr lang="en-US" sz="2800" dirty="0">
                <a:latin typeface="Candara" panose="020E0502030303020204" pitchFamily="34" charset="0"/>
              </a:rPr>
              <a:t>as opportunity permits – Galatians 6:1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C528421-6FB5-4AD1-B832-8C8A9CA8E8CE}"/>
              </a:ext>
            </a:extLst>
          </p:cNvPr>
          <p:cNvSpPr/>
          <p:nvPr/>
        </p:nvSpPr>
        <p:spPr>
          <a:xfrm rot="16200000">
            <a:off x="-829143" y="3309705"/>
            <a:ext cx="2572687" cy="62324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r>
              <a:rPr lang="en-US" sz="3600" b="1" i="1" dirty="0">
                <a:ln w="9525">
                  <a:solidFill>
                    <a:prstClr val="white"/>
                  </a:solidFill>
                  <a:prstDash val="solid"/>
                </a:ln>
                <a:latin typeface="Candara" panose="020E0502030303020204" pitchFamily="34" charset="0"/>
              </a:rPr>
              <a:t>“withdraw”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7B9D73-960D-48D3-8C03-CED10A664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>
                <a:solidFill>
                  <a:prstClr val="black"/>
                </a:solidFill>
              </a:rPr>
              <a:pPr/>
              <a:t>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BBD9C7DE-69C3-4B6D-9AA9-09342E77F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5414" y="1126987"/>
            <a:ext cx="8144945" cy="560474"/>
          </a:xfrm>
        </p:spPr>
        <p:txBody>
          <a:bodyPr>
            <a:spAutoFit/>
          </a:bodyPr>
          <a:lstStyle/>
          <a:p>
            <a:pPr algn="l"/>
            <a:r>
              <a:rPr lang="en-US" b="1" dirty="0">
                <a:solidFill>
                  <a:schemeClr val="tx1"/>
                </a:solidFill>
                <a:latin typeface="Candara" panose="020E0502030303020204" pitchFamily="34" charset="0"/>
              </a:rPr>
              <a:t>Our duty toward the withdrawn</a:t>
            </a:r>
          </a:p>
        </p:txBody>
      </p:sp>
    </p:spTree>
    <p:extLst>
      <p:ext uri="{BB962C8B-B14F-4D97-AF65-F5344CB8AC3E}">
        <p14:creationId xmlns:p14="http://schemas.microsoft.com/office/powerpoint/2010/main" val="947244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0769C-27C3-413B-A454-C606C99DAA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218" y="1209081"/>
            <a:ext cx="7719061" cy="560474"/>
          </a:xfrm>
        </p:spPr>
        <p:txBody>
          <a:bodyPr wrap="square">
            <a:spAutoFit/>
          </a:bodyPr>
          <a:lstStyle/>
          <a:p>
            <a:pPr algn="l"/>
            <a:r>
              <a:rPr lang="en-US" b="1" dirty="0">
                <a:solidFill>
                  <a:schemeClr val="tx1"/>
                </a:solidFill>
                <a:latin typeface="Candara" panose="020E0502030303020204" pitchFamily="34" charset="0"/>
              </a:rPr>
              <a:t>Galatians 6:1</a:t>
            </a:r>
            <a:endParaRPr lang="en-US" sz="1800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BA3740-A63F-43F0-B958-23D479DACA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5099" y="2057403"/>
            <a:ext cx="7541703" cy="2062103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3200" i="1" dirty="0">
                <a:latin typeface="Candara" panose="020E0502030303020204" pitchFamily="34" charset="0"/>
              </a:rPr>
              <a:t>“</a:t>
            </a:r>
            <a:r>
              <a:rPr lang="en-US" sz="3200" b="1" i="1" dirty="0">
                <a:latin typeface="Candara" panose="020E0502030303020204" pitchFamily="34" charset="0"/>
              </a:rPr>
              <a:t>Brethren, even if a man be overtaken in any trespass, ye who are spiritual, restore such a one in a spirit of gentleness; looking to thyself, lest thou also be tempted</a:t>
            </a:r>
            <a:r>
              <a:rPr lang="en-US" sz="3200" i="1" dirty="0">
                <a:latin typeface="Candara" panose="020E0502030303020204" pitchFamily="34" charset="0"/>
              </a:rPr>
              <a:t>.”</a:t>
            </a:r>
            <a:endParaRPr lang="en-US" sz="900" i="1" dirty="0">
              <a:latin typeface="Candara" panose="020E0502030303020204" pitchFamily="34" charset="0"/>
            </a:endParaRPr>
          </a:p>
        </p:txBody>
      </p:sp>
      <p:sp>
        <p:nvSpPr>
          <p:cNvPr id="5" name="Arrow: Bent 4">
            <a:extLst>
              <a:ext uri="{FF2B5EF4-FFF2-40B4-BE49-F238E27FC236}">
                <a16:creationId xmlns:a16="http://schemas.microsoft.com/office/drawing/2014/main" id="{8ED969A6-C45F-4742-8A60-86400F98AC35}"/>
              </a:ext>
            </a:extLst>
          </p:cNvPr>
          <p:cNvSpPr/>
          <p:nvPr/>
        </p:nvSpPr>
        <p:spPr>
          <a:xfrm>
            <a:off x="346251" y="1410925"/>
            <a:ext cx="396177" cy="566257"/>
          </a:xfrm>
          <a:prstGeom prst="bentArrow">
            <a:avLst/>
          </a:prstGeom>
          <a:solidFill>
            <a:schemeClr val="tx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1350" dirty="0" err="1">
              <a:solidFill>
                <a:prstClr val="black"/>
              </a:solidFill>
              <a:latin typeface="Palatino Linotype" panose="02040502050505030304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3DEE871-BCAA-4E83-B647-A617D11222E9}"/>
              </a:ext>
            </a:extLst>
          </p:cNvPr>
          <p:cNvSpPr/>
          <p:nvPr/>
        </p:nvSpPr>
        <p:spPr>
          <a:xfrm rot="16200000">
            <a:off x="-1596911" y="3616579"/>
            <a:ext cx="3886321" cy="56553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>
              <a:defRPr/>
            </a:pPr>
            <a:r>
              <a:rPr lang="en-US" sz="3225" b="1" dirty="0">
                <a:ln w="9525">
                  <a:solidFill>
                    <a:prstClr val="white"/>
                  </a:solidFill>
                  <a:prstDash val="solid"/>
                </a:ln>
                <a:latin typeface="Candara" panose="020E0502030303020204" pitchFamily="34" charset="0"/>
              </a:rPr>
              <a:t>Restore in meekness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F04687-3BF0-4494-B408-8892B507D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>
                <a:solidFill>
                  <a:prstClr val="black"/>
                </a:solidFill>
              </a:rPr>
              <a:pPr/>
              <a:t>15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7086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9B33AF-890F-4922-A0A0-542468EE47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5809" y="1072896"/>
            <a:ext cx="6253673" cy="2504513"/>
          </a:xfrm>
          <a:noFill/>
        </p:spPr>
        <p:txBody>
          <a:bodyPr anchor="ctr">
            <a:spAutoFit/>
          </a:bodyPr>
          <a:lstStyle/>
          <a:p>
            <a:pPr marL="0" indent="0">
              <a:buNone/>
            </a:pPr>
            <a:r>
              <a:rPr lang="en-US" sz="2700" b="1" dirty="0">
                <a:latin typeface="Candara" panose="020E0502030303020204" pitchFamily="34" charset="0"/>
              </a:rPr>
              <a:t>What it means to withdraw.</a:t>
            </a:r>
          </a:p>
          <a:p>
            <a:pPr marL="0" indent="0">
              <a:buNone/>
            </a:pPr>
            <a:r>
              <a:rPr lang="en-US" sz="2700" b="1" dirty="0">
                <a:latin typeface="Candara" panose="020E0502030303020204" pitchFamily="34" charset="0"/>
              </a:rPr>
              <a:t>The reason and purpose of withdrawal.</a:t>
            </a:r>
          </a:p>
          <a:p>
            <a:pPr marL="0" indent="0">
              <a:buNone/>
            </a:pPr>
            <a:r>
              <a:rPr lang="en-US" sz="2700" b="1" dirty="0">
                <a:latin typeface="Candara" panose="020E0502030303020204" pitchFamily="34" charset="0"/>
              </a:rPr>
              <a:t>The manner of withdrawal.</a:t>
            </a:r>
          </a:p>
          <a:p>
            <a:pPr marL="0" indent="0">
              <a:buNone/>
            </a:pPr>
            <a:r>
              <a:rPr lang="en-US" sz="2700" b="1" dirty="0">
                <a:latin typeface="Candara" panose="020E0502030303020204" pitchFamily="34" charset="0"/>
              </a:rPr>
              <a:t>The subjects of withdrawal.</a:t>
            </a:r>
          </a:p>
          <a:p>
            <a:pPr marL="0" indent="0">
              <a:buNone/>
            </a:pPr>
            <a:r>
              <a:rPr lang="en-US" sz="2700" b="1" dirty="0">
                <a:latin typeface="Candara" panose="020E0502030303020204" pitchFamily="34" charset="0"/>
              </a:rPr>
              <a:t>Our duty toward the withdrawn.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2D43BF2-40A7-489C-905B-261A8748570B}"/>
              </a:ext>
            </a:extLst>
          </p:cNvPr>
          <p:cNvSpPr/>
          <p:nvPr/>
        </p:nvSpPr>
        <p:spPr>
          <a:xfrm rot="16200000">
            <a:off x="-149084" y="1931102"/>
            <a:ext cx="1592037" cy="577081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>
              <a:defRPr/>
            </a:pPr>
            <a:r>
              <a:rPr lang="en-US" sz="3300" b="1" dirty="0">
                <a:ln w="9525">
                  <a:solidFill>
                    <a:prstClr val="white"/>
                  </a:solidFill>
                  <a:prstDash val="solid"/>
                </a:ln>
                <a:latin typeface="Candara" panose="020E0502030303020204" pitchFamily="34" charset="0"/>
              </a:rPr>
              <a:t>REVIEW</a:t>
            </a:r>
            <a:r>
              <a:rPr lang="en-US" sz="3225" b="1" dirty="0">
                <a:ln w="9525">
                  <a:solidFill>
                    <a:prstClr val="white"/>
                  </a:solidFill>
                  <a:prstDash val="solid"/>
                </a:ln>
                <a:latin typeface="Candara" panose="020E0502030303020204" pitchFamily="34" charset="0"/>
              </a:rPr>
              <a:t>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2B2CA9A-C92F-4E5B-BD83-929B384BB1EB}"/>
              </a:ext>
            </a:extLst>
          </p:cNvPr>
          <p:cNvSpPr/>
          <p:nvPr/>
        </p:nvSpPr>
        <p:spPr>
          <a:xfrm>
            <a:off x="196948" y="3626833"/>
            <a:ext cx="2887362" cy="577081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>
              <a:defRPr/>
            </a:pPr>
            <a:r>
              <a:rPr lang="en-US" sz="3300" b="1" dirty="0">
                <a:ln w="9525">
                  <a:solidFill>
                    <a:prstClr val="white"/>
                  </a:solidFill>
                  <a:prstDash val="solid"/>
                </a:ln>
                <a:latin typeface="Candara" panose="020E0502030303020204" pitchFamily="34" charset="0"/>
              </a:rPr>
              <a:t>CONCLUSION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07C988B-43A1-4F97-AB6A-0F037E141E4F}"/>
              </a:ext>
            </a:extLst>
          </p:cNvPr>
          <p:cNvSpPr txBox="1">
            <a:spLocks/>
          </p:cNvSpPr>
          <p:nvPr/>
        </p:nvSpPr>
        <p:spPr>
          <a:xfrm>
            <a:off x="495636" y="4152845"/>
            <a:ext cx="8162590" cy="1481944"/>
          </a:xfrm>
          <a:prstGeom prst="rect">
            <a:avLst/>
          </a:prstGeom>
          <a:noFill/>
        </p:spPr>
        <p:txBody>
          <a:bodyPr vert="horz" lIns="68580" tIns="34290" rIns="68580" bIns="3429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700" b="1" dirty="0">
                <a:solidFill>
                  <a:prstClr val="black"/>
                </a:solidFill>
                <a:latin typeface="Candara" panose="020E0502030303020204" pitchFamily="34" charset="0"/>
              </a:rPr>
              <a:t>We must obey God’s command concerning discipline.</a:t>
            </a:r>
          </a:p>
          <a:p>
            <a:pPr marL="0" indent="0">
              <a:buNone/>
            </a:pPr>
            <a:r>
              <a:rPr lang="en-US" sz="2700" b="1" dirty="0">
                <a:solidFill>
                  <a:prstClr val="black"/>
                </a:solidFill>
                <a:latin typeface="Candara" panose="020E0502030303020204" pitchFamily="34" charset="0"/>
              </a:rPr>
              <a:t>We respect the authority of Christ when we do so.</a:t>
            </a:r>
          </a:p>
          <a:p>
            <a:pPr marL="0" indent="0">
              <a:buNone/>
            </a:pPr>
            <a:r>
              <a:rPr lang="en-US" sz="2700" b="1" dirty="0">
                <a:solidFill>
                  <a:prstClr val="black"/>
                </a:solidFill>
                <a:latin typeface="Candara" panose="020E0502030303020204" pitchFamily="34" charset="0"/>
              </a:rPr>
              <a:t>The </a:t>
            </a:r>
            <a:r>
              <a:rPr lang="en-US" sz="2700" b="1" i="1" dirty="0">
                <a:solidFill>
                  <a:prstClr val="black"/>
                </a:solidFill>
                <a:latin typeface="Candara" panose="020E0502030303020204" pitchFamily="34" charset="0"/>
              </a:rPr>
              <a:t>restored</a:t>
            </a:r>
            <a:r>
              <a:rPr lang="en-US" sz="2700" b="1" dirty="0">
                <a:solidFill>
                  <a:prstClr val="black"/>
                </a:solidFill>
                <a:latin typeface="Candara" panose="020E0502030303020204" pitchFamily="34" charset="0"/>
              </a:rPr>
              <a:t> will be saved in the day of the Lord Jesus.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B6DD7B4-5B35-4E97-8ED6-CDC27D7F8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>
                <a:solidFill>
                  <a:prstClr val="black"/>
                </a:solidFill>
              </a:rPr>
              <a:pPr/>
              <a:t>16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9519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6247" y="2437130"/>
            <a:ext cx="7691511" cy="2616101"/>
          </a:xfrm>
          <a:noFill/>
          <a:ln>
            <a:noFill/>
          </a:ln>
        </p:spPr>
        <p:txBody>
          <a:bodyPr>
            <a:spAutoFit/>
          </a:bodyPr>
          <a:lstStyle/>
          <a:p>
            <a:pPr algn="l"/>
            <a:r>
              <a:rPr lang="en-US" sz="3600" i="1" dirty="0">
                <a:solidFill>
                  <a:schemeClr val="tx1"/>
                </a:solidFill>
                <a:latin typeface="Candara" panose="020E0502030303020204" pitchFamily="34" charset="0"/>
              </a:rPr>
              <a:t>“</a:t>
            </a:r>
            <a:r>
              <a:rPr lang="en-US" sz="3200" b="1" i="1" dirty="0">
                <a:solidFill>
                  <a:schemeClr val="tx1"/>
                </a:solidFill>
                <a:latin typeface="Candara" panose="020E0502030303020204" pitchFamily="34" charset="0"/>
              </a:rPr>
              <a:t>I say unto you, that even so there shall be joy in heaven over one sinner that repenteth, (more) than over ninety and nine righteous persons, who need no repentance</a:t>
            </a:r>
            <a:r>
              <a:rPr lang="en-US" sz="3200" i="1" dirty="0">
                <a:solidFill>
                  <a:schemeClr val="tx1"/>
                </a:solidFill>
                <a:latin typeface="Candara" panose="020E0502030303020204" pitchFamily="34" charset="0"/>
              </a:rPr>
              <a:t>”</a:t>
            </a:r>
            <a:endParaRPr lang="en-US" sz="3600" i="1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726242" y="5053231"/>
            <a:ext cx="1818995" cy="584775"/>
          </a:xfrm>
        </p:spPr>
        <p:txBody>
          <a:bodyPr wrap="square">
            <a:spAutoFit/>
          </a:bodyPr>
          <a:lstStyle/>
          <a:p>
            <a:pPr algn="l"/>
            <a:r>
              <a:rPr lang="en-US" sz="3200" b="1" dirty="0">
                <a:latin typeface="Candara" panose="020E0502030303020204" pitchFamily="34" charset="0"/>
              </a:rPr>
              <a:t>Luke 15:7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27C2B81-DCE3-46AB-8731-42F31C258988}"/>
              </a:ext>
            </a:extLst>
          </p:cNvPr>
          <p:cNvSpPr txBox="1">
            <a:spLocks/>
          </p:cNvSpPr>
          <p:nvPr/>
        </p:nvSpPr>
        <p:spPr>
          <a:xfrm>
            <a:off x="643600" y="1245541"/>
            <a:ext cx="8171135" cy="761747"/>
          </a:xfrm>
          <a:prstGeom prst="rect">
            <a:avLst/>
          </a:prstGeom>
        </p:spPr>
        <p:txBody>
          <a:bodyPr vert="horz" lIns="68580" tIns="34290" rIns="68580" bIns="34290" rtlCol="0" anchor="b">
            <a:sp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6600" kern="120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500" b="1" dirty="0">
                <a:solidFill>
                  <a:schemeClr val="tx1"/>
                </a:solidFill>
                <a:latin typeface="Candara" panose="020E0502030303020204" pitchFamily="34" charset="0"/>
              </a:rPr>
              <a:t>Rejoice when the erring repent!</a:t>
            </a:r>
          </a:p>
        </p:txBody>
      </p:sp>
    </p:spTree>
    <p:extLst>
      <p:ext uri="{BB962C8B-B14F-4D97-AF65-F5344CB8AC3E}">
        <p14:creationId xmlns:p14="http://schemas.microsoft.com/office/powerpoint/2010/main" val="3537237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C9D60-18B2-46B6-B1C2-0C555F4801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5413" y="1126987"/>
            <a:ext cx="7805058" cy="560474"/>
          </a:xfrm>
        </p:spPr>
        <p:txBody>
          <a:bodyPr>
            <a:spAutoFit/>
          </a:bodyPr>
          <a:lstStyle/>
          <a:p>
            <a:pPr algn="l"/>
            <a:r>
              <a:rPr lang="en-US" b="1" dirty="0">
                <a:solidFill>
                  <a:schemeClr val="tx1"/>
                </a:solidFill>
                <a:latin typeface="Candara" panose="020E0502030303020204" pitchFamily="34" charset="0"/>
              </a:rPr>
              <a:t>What it means to </a:t>
            </a:r>
            <a:r>
              <a:rPr lang="en-US" i="1" dirty="0">
                <a:solidFill>
                  <a:schemeClr val="tx1"/>
                </a:solidFill>
                <a:latin typeface="Candara" panose="020E0502030303020204" pitchFamily="34" charset="0"/>
              </a:rPr>
              <a:t>“</a:t>
            </a:r>
            <a:r>
              <a:rPr lang="en-US" b="1" i="1" dirty="0">
                <a:solidFill>
                  <a:schemeClr val="tx1"/>
                </a:solidFill>
                <a:latin typeface="Candara" panose="020E0502030303020204" pitchFamily="34" charset="0"/>
              </a:rPr>
              <a:t>withdraw</a:t>
            </a:r>
            <a:r>
              <a:rPr lang="en-US" i="1" dirty="0">
                <a:solidFill>
                  <a:schemeClr val="tx1"/>
                </a:solidFill>
                <a:latin typeface="Candara" panose="020E0502030303020204" pitchFamily="34" charset="0"/>
              </a:rPr>
              <a:t>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CAA411-18D2-447E-BC8E-C1EE9AD4E2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1743" y="2057405"/>
            <a:ext cx="8017330" cy="4422749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700" i="1" dirty="0">
                <a:latin typeface="Candara" panose="020E0502030303020204" pitchFamily="34" charset="0"/>
              </a:rPr>
              <a:t>“</a:t>
            </a:r>
            <a:r>
              <a:rPr lang="en-US" sz="2700" b="1" i="1" dirty="0">
                <a:latin typeface="Candara" panose="020E0502030303020204" pitchFamily="34" charset="0"/>
              </a:rPr>
              <a:t>withdraw</a:t>
            </a:r>
            <a:r>
              <a:rPr lang="en-US" sz="2700" i="1" dirty="0">
                <a:latin typeface="Candara" panose="020E0502030303020204" pitchFamily="34" charset="0"/>
              </a:rPr>
              <a:t>” – </a:t>
            </a:r>
            <a:r>
              <a:rPr lang="en-US" sz="2700" i="1" dirty="0" err="1">
                <a:latin typeface="Candara" panose="020E0502030303020204" pitchFamily="34" charset="0"/>
              </a:rPr>
              <a:t>stello</a:t>
            </a:r>
            <a:r>
              <a:rPr lang="en-US" sz="2700" i="1" dirty="0">
                <a:latin typeface="Candara" panose="020E0502030303020204" pitchFamily="34" charset="0"/>
              </a:rPr>
              <a:t> (Greek) …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>
                <a:latin typeface="Candara" panose="020E0502030303020204" pitchFamily="34" charset="0"/>
              </a:rPr>
              <a:t>“properly, to set fast (‘stall’), i.e. (figuratively) to repress (reflexively, abstain from associating with): – avoid, withdraw self” </a:t>
            </a:r>
            <a:r>
              <a:rPr lang="en-US" sz="2400" i="1" dirty="0">
                <a:latin typeface="Candara" panose="020E0502030303020204" pitchFamily="34" charset="0"/>
              </a:rPr>
              <a:t>– Strong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>
                <a:latin typeface="Candara" panose="020E0502030303020204" pitchFamily="34" charset="0"/>
              </a:rPr>
              <a:t>“‘to bring together, gather up’ (used of furling sails), hence, in the Middle Voice, signifies ‘to shrink from a person or thing’ 2 Thess. 3:6, ‘withdraw;’ elsewhere, 2 Cor. 8:20, ‘avoiding’” </a:t>
            </a:r>
            <a:r>
              <a:rPr lang="en-US" sz="2400" i="1" dirty="0">
                <a:latin typeface="Candara" panose="020E0502030303020204" pitchFamily="34" charset="0"/>
              </a:rPr>
              <a:t>– Vine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>
                <a:latin typeface="Candara" panose="020E0502030303020204" pitchFamily="34" charset="0"/>
              </a:rPr>
              <a:t>“to remove oneself withdraw oneself to depart … to abstain from familiar contact with one, 2 Thessalonians 3:6” – </a:t>
            </a:r>
            <a:r>
              <a:rPr lang="en-US" sz="2400" i="1" dirty="0">
                <a:latin typeface="Candara" panose="020E0502030303020204" pitchFamily="34" charset="0"/>
              </a:rPr>
              <a:t>Thayer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C528421-6FB5-4AD1-B832-8C8A9CA8E8CE}"/>
              </a:ext>
            </a:extLst>
          </p:cNvPr>
          <p:cNvSpPr/>
          <p:nvPr/>
        </p:nvSpPr>
        <p:spPr>
          <a:xfrm rot="16200000">
            <a:off x="-1616529" y="3408741"/>
            <a:ext cx="4147458" cy="62324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r>
              <a:rPr lang="en-US" sz="3600" b="1" i="1" dirty="0">
                <a:ln w="9525">
                  <a:solidFill>
                    <a:prstClr val="white"/>
                  </a:solidFill>
                  <a:prstDash val="solid"/>
                </a:ln>
                <a:latin typeface="Candara" panose="020E0502030303020204" pitchFamily="34" charset="0"/>
              </a:rPr>
              <a:t>“withdraw” </a:t>
            </a:r>
            <a:r>
              <a:rPr lang="en-US" sz="3600" b="1" dirty="0">
                <a:ln w="9525">
                  <a:solidFill>
                    <a:prstClr val="white"/>
                  </a:solidFill>
                  <a:prstDash val="solid"/>
                </a:ln>
                <a:latin typeface="Candara" panose="020E0502030303020204" pitchFamily="34" charset="0"/>
              </a:rPr>
              <a:t>Defined</a:t>
            </a:r>
            <a:r>
              <a:rPr lang="en-US" sz="3600" b="1" i="1" dirty="0">
                <a:ln w="9525">
                  <a:solidFill>
                    <a:prstClr val="white"/>
                  </a:solidFill>
                  <a:prstDash val="solid"/>
                </a:ln>
                <a:latin typeface="Candara" panose="020E0502030303020204" pitchFamily="34" charset="0"/>
              </a:rPr>
              <a:t>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7B9D73-960D-48D3-8C03-CED10A664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8721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C9D60-18B2-46B6-B1C2-0C555F4801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5413" y="1126987"/>
            <a:ext cx="7805058" cy="560474"/>
          </a:xfrm>
        </p:spPr>
        <p:txBody>
          <a:bodyPr>
            <a:spAutoFit/>
          </a:bodyPr>
          <a:lstStyle/>
          <a:p>
            <a:pPr algn="l"/>
            <a:r>
              <a:rPr lang="en-US" b="1" dirty="0">
                <a:solidFill>
                  <a:schemeClr val="tx1"/>
                </a:solidFill>
                <a:latin typeface="Candara" panose="020E0502030303020204" pitchFamily="34" charset="0"/>
              </a:rPr>
              <a:t>What</a:t>
            </a:r>
            <a:r>
              <a:rPr lang="en-US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i="1" dirty="0">
                <a:solidFill>
                  <a:schemeClr val="tx1"/>
                </a:solidFill>
                <a:latin typeface="Candara" panose="020E0502030303020204" pitchFamily="34" charset="0"/>
              </a:rPr>
              <a:t>“</a:t>
            </a:r>
            <a:r>
              <a:rPr lang="en-US" b="1" i="1" dirty="0">
                <a:solidFill>
                  <a:schemeClr val="tx1"/>
                </a:solidFill>
                <a:latin typeface="Candara" panose="020E0502030303020204" pitchFamily="34" charset="0"/>
              </a:rPr>
              <a:t>withdrawing</a:t>
            </a:r>
            <a:r>
              <a:rPr lang="en-US" i="1" dirty="0">
                <a:solidFill>
                  <a:schemeClr val="tx1"/>
                </a:solidFill>
                <a:latin typeface="Candara" panose="020E0502030303020204" pitchFamily="34" charset="0"/>
              </a:rPr>
              <a:t>” </a:t>
            </a:r>
            <a:r>
              <a:rPr lang="en-US" b="1" dirty="0">
                <a:solidFill>
                  <a:schemeClr val="tx1"/>
                </a:solidFill>
                <a:latin typeface="Candara" panose="020E0502030303020204" pitchFamily="34" charset="0"/>
              </a:rPr>
              <a:t>is NOT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CAA411-18D2-447E-BC8E-C1EE9AD4E2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826" y="2057405"/>
            <a:ext cx="8336428" cy="4755148"/>
          </a:xfrm>
        </p:spPr>
        <p:txBody>
          <a:bodyPr wrap="square">
            <a:sp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700" b="1" dirty="0">
                <a:latin typeface="Candara" panose="020E0502030303020204" pitchFamily="34" charset="0"/>
              </a:rPr>
              <a:t>It is NOT</a:t>
            </a:r>
            <a:r>
              <a:rPr lang="en-US" sz="2700" dirty="0">
                <a:latin typeface="Candara" panose="020E0502030303020204" pitchFamily="34" charset="0"/>
              </a:rPr>
              <a:t> “</a:t>
            </a:r>
            <a:r>
              <a:rPr lang="en-US" sz="2700" b="1" dirty="0">
                <a:latin typeface="Candara" panose="020E0502030303020204" pitchFamily="34" charset="0"/>
              </a:rPr>
              <a:t>throwing someone out</a:t>
            </a:r>
            <a:r>
              <a:rPr lang="en-US" sz="2700" dirty="0">
                <a:latin typeface="Candara" panose="020E0502030303020204" pitchFamily="34" charset="0"/>
              </a:rPr>
              <a:t>” </a:t>
            </a:r>
            <a:r>
              <a:rPr lang="en-US" sz="2700" b="1" dirty="0">
                <a:latin typeface="Candara" panose="020E0502030303020204" pitchFamily="34" charset="0"/>
              </a:rPr>
              <a:t>of the church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400" dirty="0">
                <a:latin typeface="Candara" panose="020E0502030303020204" pitchFamily="34" charset="0"/>
              </a:rPr>
              <a:t>3 John 9-10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700" b="1" dirty="0">
                <a:latin typeface="Candara" panose="020E0502030303020204" pitchFamily="34" charset="0"/>
              </a:rPr>
              <a:t>It is NOT taking vengeance on the erring brother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400" dirty="0">
                <a:latin typeface="Candara" panose="020E0502030303020204" pitchFamily="34" charset="0"/>
              </a:rPr>
              <a:t>Roman 12:19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700" b="1" dirty="0">
                <a:latin typeface="Candara" panose="020E0502030303020204" pitchFamily="34" charset="0"/>
              </a:rPr>
              <a:t>It is NOT refusing to talk to or make contact with the erring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400" b="1" i="1" dirty="0">
                <a:latin typeface="Candara" panose="020E0502030303020204" pitchFamily="34" charset="0"/>
              </a:rPr>
              <a:t> </a:t>
            </a:r>
            <a:r>
              <a:rPr lang="en-US" sz="2400" dirty="0">
                <a:latin typeface="Candara" panose="020E0502030303020204" pitchFamily="34" charset="0"/>
              </a:rPr>
              <a:t>We are to </a:t>
            </a:r>
            <a:r>
              <a:rPr lang="en-US" sz="2400" i="1" dirty="0">
                <a:latin typeface="Candara" panose="020E0502030303020204" pitchFamily="34" charset="0"/>
              </a:rPr>
              <a:t>“</a:t>
            </a:r>
            <a:r>
              <a:rPr lang="en-US" sz="2400" b="1" i="1" dirty="0">
                <a:latin typeface="Candara" panose="020E0502030303020204" pitchFamily="34" charset="0"/>
              </a:rPr>
              <a:t>admonish him as a brother</a:t>
            </a:r>
            <a:r>
              <a:rPr lang="en-US" sz="2400" i="1" dirty="0">
                <a:latin typeface="Candara" panose="020E0502030303020204" pitchFamily="34" charset="0"/>
              </a:rPr>
              <a:t>” </a:t>
            </a:r>
            <a:r>
              <a:rPr lang="en-US" sz="2400" dirty="0">
                <a:latin typeface="Candara" panose="020E0502030303020204" pitchFamily="34" charset="0"/>
              </a:rPr>
              <a:t>–</a:t>
            </a:r>
            <a:br>
              <a:rPr lang="en-US" sz="2400" dirty="0">
                <a:latin typeface="Candara" panose="020E0502030303020204" pitchFamily="34" charset="0"/>
              </a:rPr>
            </a:br>
            <a:r>
              <a:rPr lang="en-US" sz="2400" dirty="0">
                <a:latin typeface="Candara" panose="020E0502030303020204" pitchFamily="34" charset="0"/>
              </a:rPr>
              <a:t>2 Thessalonians 3:15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400" dirty="0">
                <a:latin typeface="Candara" panose="020E0502030303020204" pitchFamily="34" charset="0"/>
              </a:rPr>
              <a:t>Must try to </a:t>
            </a:r>
            <a:r>
              <a:rPr lang="en-US" sz="2400" i="1" dirty="0">
                <a:latin typeface="Candara" panose="020E0502030303020204" pitchFamily="34" charset="0"/>
              </a:rPr>
              <a:t>“</a:t>
            </a:r>
            <a:r>
              <a:rPr lang="en-US" sz="2400" b="1" i="1" dirty="0">
                <a:latin typeface="Candara" panose="020E0502030303020204" pitchFamily="34" charset="0"/>
              </a:rPr>
              <a:t>restore</a:t>
            </a:r>
            <a:r>
              <a:rPr lang="en-US" sz="2400" i="1" dirty="0">
                <a:latin typeface="Candara" panose="020E0502030303020204" pitchFamily="34" charset="0"/>
              </a:rPr>
              <a:t>” </a:t>
            </a:r>
            <a:r>
              <a:rPr lang="en-US" sz="2400" dirty="0">
                <a:latin typeface="Candara" panose="020E0502030303020204" pitchFamily="34" charset="0"/>
              </a:rPr>
              <a:t>the erring – Galatian 6:1;</a:t>
            </a:r>
            <a:br>
              <a:rPr lang="en-US" sz="2400" dirty="0">
                <a:latin typeface="Candara" panose="020E0502030303020204" pitchFamily="34" charset="0"/>
              </a:rPr>
            </a:br>
            <a:r>
              <a:rPr lang="en-US" sz="2400" dirty="0">
                <a:latin typeface="Candara" panose="020E0502030303020204" pitchFamily="34" charset="0"/>
              </a:rPr>
              <a:t>Matthew 18:15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700" b="1" dirty="0">
                <a:latin typeface="Candara" panose="020E0502030303020204" pitchFamily="34" charset="0"/>
              </a:rPr>
              <a:t>It is NOT a </a:t>
            </a:r>
            <a:r>
              <a:rPr lang="en-US" sz="2700" b="1" i="1" dirty="0">
                <a:latin typeface="Candara" panose="020E0502030303020204" pitchFamily="34" charset="0"/>
              </a:rPr>
              <a:t>pleasant</a:t>
            </a:r>
            <a:r>
              <a:rPr lang="en-US" sz="2700" b="1" dirty="0">
                <a:latin typeface="Candara" panose="020E0502030303020204" pitchFamily="34" charset="0"/>
              </a:rPr>
              <a:t> duty to have to discipline the erring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400" dirty="0">
                <a:latin typeface="Candara" panose="020E0502030303020204" pitchFamily="34" charset="0"/>
              </a:rPr>
              <a:t>Psalms 133:1; Ephesians 4:1-3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C528421-6FB5-4AD1-B832-8C8A9CA8E8CE}"/>
              </a:ext>
            </a:extLst>
          </p:cNvPr>
          <p:cNvSpPr/>
          <p:nvPr/>
        </p:nvSpPr>
        <p:spPr>
          <a:xfrm rot="16200000">
            <a:off x="-1616529" y="3408741"/>
            <a:ext cx="4147458" cy="62324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r>
              <a:rPr lang="en-US" sz="3600" b="1" i="1" dirty="0">
                <a:ln w="9525">
                  <a:solidFill>
                    <a:prstClr val="white"/>
                  </a:solidFill>
                  <a:prstDash val="solid"/>
                </a:ln>
                <a:solidFill>
                  <a:prstClr val="black"/>
                </a:solidFill>
                <a:latin typeface="Candara" panose="020E0502030303020204" pitchFamily="34" charset="0"/>
              </a:rPr>
              <a:t>“withdraw” </a:t>
            </a:r>
            <a:r>
              <a:rPr lang="en-US" sz="3600" b="1" dirty="0">
                <a:ln w="9525">
                  <a:solidFill>
                    <a:prstClr val="white"/>
                  </a:solidFill>
                  <a:prstDash val="solid"/>
                </a:ln>
                <a:solidFill>
                  <a:prstClr val="black"/>
                </a:solidFill>
                <a:latin typeface="Candara" panose="020E0502030303020204" pitchFamily="34" charset="0"/>
              </a:rPr>
              <a:t>Defined</a:t>
            </a:r>
            <a:r>
              <a:rPr lang="en-US" sz="3600" b="1" i="1" dirty="0">
                <a:ln w="9525">
                  <a:solidFill>
                    <a:prstClr val="white"/>
                  </a:solidFill>
                  <a:prstDash val="solid"/>
                </a:ln>
                <a:solidFill>
                  <a:prstClr val="black"/>
                </a:solidFill>
                <a:latin typeface="Candara" panose="020E0502030303020204" pitchFamily="34" charset="0"/>
              </a:rPr>
              <a:t>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7B9D73-960D-48D3-8C03-CED10A664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8829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C9D60-18B2-46B6-B1C2-0C555F4801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5413" y="1126987"/>
            <a:ext cx="7805058" cy="560474"/>
          </a:xfrm>
        </p:spPr>
        <p:txBody>
          <a:bodyPr>
            <a:spAutoFit/>
          </a:bodyPr>
          <a:lstStyle/>
          <a:p>
            <a:pPr algn="l"/>
            <a:r>
              <a:rPr lang="en-US" b="1" dirty="0">
                <a:solidFill>
                  <a:schemeClr val="tx1"/>
                </a:solidFill>
                <a:latin typeface="Candara" panose="020E0502030303020204" pitchFamily="34" charset="0"/>
              </a:rPr>
              <a:t>What it means to</a:t>
            </a:r>
            <a:r>
              <a:rPr lang="en-US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i="1" dirty="0">
                <a:solidFill>
                  <a:schemeClr val="tx1"/>
                </a:solidFill>
                <a:latin typeface="Candara" panose="020E0502030303020204" pitchFamily="34" charset="0"/>
              </a:rPr>
              <a:t>“</a:t>
            </a:r>
            <a:r>
              <a:rPr lang="en-US" b="1" i="1" dirty="0">
                <a:solidFill>
                  <a:schemeClr val="tx1"/>
                </a:solidFill>
                <a:latin typeface="Candara" panose="020E0502030303020204" pitchFamily="34" charset="0"/>
              </a:rPr>
              <a:t>withdraw</a:t>
            </a:r>
            <a:r>
              <a:rPr lang="en-US" i="1" dirty="0">
                <a:solidFill>
                  <a:schemeClr val="tx1"/>
                </a:solidFill>
                <a:latin typeface="Candara" panose="020E0502030303020204" pitchFamily="34" charset="0"/>
              </a:rPr>
              <a:t>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CAA411-18D2-447E-BC8E-C1EE9AD4E2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1743" y="2057405"/>
            <a:ext cx="8017330" cy="4736681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700" b="1" dirty="0">
                <a:latin typeface="Candara" panose="020E0502030303020204" pitchFamily="34" charset="0"/>
              </a:rPr>
              <a:t>It is both church and individual action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latin typeface="Candara" panose="020E0502030303020204" pitchFamily="34" charset="0"/>
              </a:rPr>
              <a:t>Elders are to oversee and guard the flock among them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100" dirty="0">
                <a:latin typeface="Candara" panose="020E0502030303020204" pitchFamily="34" charset="0"/>
              </a:rPr>
              <a:t>1 Peter 5:1-6; Acts 20:28-32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latin typeface="Candara" panose="020E0502030303020204" pitchFamily="34" charset="0"/>
              </a:rPr>
              <a:t>Individual members have spiritual duty to obey the rule over them, restore the erring, endeavor to maintain spiritual unity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100" dirty="0">
                <a:latin typeface="Candara" panose="020E0502030303020204" pitchFamily="34" charset="0"/>
              </a:rPr>
              <a:t>Hebrews 13:17, also verses 7, 24 ; James 5:19-20; Ephesians 4:1-3</a:t>
            </a:r>
          </a:p>
          <a:p>
            <a:pPr marL="0" indent="0">
              <a:buNone/>
            </a:pPr>
            <a:r>
              <a:rPr lang="en-US" sz="2700" b="1" dirty="0">
                <a:latin typeface="Candara" panose="020E0502030303020204" pitchFamily="34" charset="0"/>
              </a:rPr>
              <a:t>To have no association or company with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i="1" dirty="0">
                <a:latin typeface="Candara" panose="020E0502030303020204" pitchFamily="34" charset="0"/>
              </a:rPr>
              <a:t>“</a:t>
            </a:r>
            <a:r>
              <a:rPr lang="en-US" sz="2400" b="1" i="1" dirty="0">
                <a:latin typeface="Candara" panose="020E0502030303020204" pitchFamily="34" charset="0"/>
              </a:rPr>
              <a:t>not to keep </a:t>
            </a:r>
            <a:r>
              <a:rPr lang="en-US" sz="2400" b="1" i="1" u="sng" dirty="0">
                <a:latin typeface="Candara" panose="020E0502030303020204" pitchFamily="34" charset="0"/>
              </a:rPr>
              <a:t>company</a:t>
            </a:r>
            <a:r>
              <a:rPr lang="en-US" sz="2400" b="1" i="1" dirty="0">
                <a:latin typeface="Candara" panose="020E0502030303020204" pitchFamily="34" charset="0"/>
              </a:rPr>
              <a:t> with</a:t>
            </a:r>
            <a:r>
              <a:rPr lang="en-US" sz="2400" i="1" dirty="0">
                <a:latin typeface="Candara" panose="020E0502030303020204" pitchFamily="34" charset="0"/>
              </a:rPr>
              <a:t> … </a:t>
            </a:r>
            <a:r>
              <a:rPr lang="en-US" sz="2400" b="1" i="1" dirty="0">
                <a:latin typeface="Candara" panose="020E0502030303020204" pitchFamily="34" charset="0"/>
              </a:rPr>
              <a:t>no </a:t>
            </a:r>
            <a:r>
              <a:rPr lang="en-US" sz="2400" b="1" i="1" u="sng" dirty="0">
                <a:latin typeface="Candara" panose="020E0502030303020204" pitchFamily="34" charset="0"/>
              </a:rPr>
              <a:t>not to eat</a:t>
            </a:r>
            <a:r>
              <a:rPr lang="en-US" sz="2400" i="1" dirty="0">
                <a:latin typeface="Candara" panose="020E0502030303020204" pitchFamily="34" charset="0"/>
              </a:rPr>
              <a:t>”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100" dirty="0">
                <a:latin typeface="Candara" panose="020E0502030303020204" pitchFamily="34" charset="0"/>
              </a:rPr>
              <a:t>1 Corinthians 5:9-11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700" i="1" dirty="0">
                <a:latin typeface="Candara" panose="020E0502030303020204" pitchFamily="34" charset="0"/>
              </a:rPr>
              <a:t>“</a:t>
            </a:r>
            <a:r>
              <a:rPr lang="en-US" sz="2400" i="1" dirty="0">
                <a:latin typeface="Candara" panose="020E0502030303020204" pitchFamily="34" charset="0"/>
              </a:rPr>
              <a:t>… </a:t>
            </a:r>
            <a:r>
              <a:rPr lang="en-US" sz="2400" b="1" i="1" dirty="0">
                <a:latin typeface="Candara" panose="020E0502030303020204" pitchFamily="34" charset="0"/>
              </a:rPr>
              <a:t>have no </a:t>
            </a:r>
            <a:r>
              <a:rPr lang="en-US" sz="2400" b="1" i="1" u="sng" dirty="0">
                <a:latin typeface="Candara" panose="020E0502030303020204" pitchFamily="34" charset="0"/>
              </a:rPr>
              <a:t>company</a:t>
            </a:r>
            <a:r>
              <a:rPr lang="en-US" sz="2400" b="1" i="1" dirty="0">
                <a:latin typeface="Candara" panose="020E0502030303020204" pitchFamily="34" charset="0"/>
              </a:rPr>
              <a:t> with him</a:t>
            </a:r>
            <a:r>
              <a:rPr lang="en-US" sz="2400" i="1" dirty="0">
                <a:latin typeface="Candara" panose="020E0502030303020204" pitchFamily="34" charset="0"/>
              </a:rPr>
              <a:t> …” </a:t>
            </a:r>
            <a:r>
              <a:rPr lang="en-US" sz="2400" dirty="0">
                <a:latin typeface="Candara" panose="020E0502030303020204" pitchFamily="34" charset="0"/>
              </a:rPr>
              <a:t>– 2 Thessalonians 3:14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C528421-6FB5-4AD1-B832-8C8A9CA8E8CE}"/>
              </a:ext>
            </a:extLst>
          </p:cNvPr>
          <p:cNvSpPr/>
          <p:nvPr/>
        </p:nvSpPr>
        <p:spPr>
          <a:xfrm rot="16200000">
            <a:off x="-1616529" y="3408741"/>
            <a:ext cx="4147458" cy="62324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r>
              <a:rPr lang="en-US" sz="3600" b="1" i="1" dirty="0">
                <a:ln w="9525">
                  <a:solidFill>
                    <a:prstClr val="white"/>
                  </a:solidFill>
                  <a:prstDash val="solid"/>
                </a:ln>
                <a:solidFill>
                  <a:prstClr val="black"/>
                </a:solidFill>
                <a:latin typeface="Candara" panose="020E0502030303020204" pitchFamily="34" charset="0"/>
              </a:rPr>
              <a:t>“withdraw” </a:t>
            </a:r>
            <a:r>
              <a:rPr lang="en-US" sz="3600" b="1" dirty="0">
                <a:ln w="9525">
                  <a:solidFill>
                    <a:prstClr val="white"/>
                  </a:solidFill>
                  <a:prstDash val="solid"/>
                </a:ln>
                <a:solidFill>
                  <a:prstClr val="black"/>
                </a:solidFill>
                <a:latin typeface="Candara" panose="020E0502030303020204" pitchFamily="34" charset="0"/>
              </a:rPr>
              <a:t>Defined</a:t>
            </a:r>
            <a:r>
              <a:rPr lang="en-US" sz="3600" b="1" i="1" dirty="0">
                <a:ln w="9525">
                  <a:solidFill>
                    <a:prstClr val="white"/>
                  </a:solidFill>
                  <a:prstDash val="solid"/>
                </a:ln>
                <a:solidFill>
                  <a:prstClr val="black"/>
                </a:solidFill>
                <a:latin typeface="Candara" panose="020E0502030303020204" pitchFamily="34" charset="0"/>
              </a:rPr>
              <a:t>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7B9D73-960D-48D3-8C03-CED10A664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7143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CAA411-18D2-447E-BC8E-C1EE9AD4E2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1743" y="2057401"/>
            <a:ext cx="8017330" cy="3148554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700" b="1" dirty="0">
                <a:latin typeface="Candara" panose="020E0502030303020204" pitchFamily="34" charset="0"/>
              </a:rPr>
              <a:t>Withdrawing is an action commanded by God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latin typeface="Candara" panose="020E0502030303020204" pitchFamily="34" charset="0"/>
              </a:rPr>
              <a:t>2 Thessalonians 3:6</a:t>
            </a:r>
          </a:p>
          <a:p>
            <a:pPr marL="0" indent="0">
              <a:buNone/>
            </a:pPr>
            <a:r>
              <a:rPr lang="en-US" sz="2700" b="1" dirty="0">
                <a:latin typeface="Candara" panose="020E0502030303020204" pitchFamily="34" charset="0"/>
              </a:rPr>
              <a:t>To respect and submit to the authority of Christ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latin typeface="Candara" panose="020E0502030303020204" pitchFamily="34" charset="0"/>
              </a:rPr>
              <a:t>He is the head of the church – Colossians 1:18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latin typeface="Candara" panose="020E0502030303020204" pitchFamily="34" charset="0"/>
              </a:rPr>
              <a:t>He has ALL authority – Matthew 28:18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latin typeface="Candara" panose="020E0502030303020204" pitchFamily="34" charset="0"/>
              </a:rPr>
              <a:t>His Headship and Authority are disrespected if we don’t withdraw from the disorderly – Luke 6:46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C528421-6FB5-4AD1-B832-8C8A9CA8E8CE}"/>
              </a:ext>
            </a:extLst>
          </p:cNvPr>
          <p:cNvSpPr/>
          <p:nvPr/>
        </p:nvSpPr>
        <p:spPr>
          <a:xfrm rot="16200000">
            <a:off x="-829143" y="3309705"/>
            <a:ext cx="2572687" cy="62324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r>
              <a:rPr lang="en-US" sz="3600" b="1" i="1" dirty="0">
                <a:ln w="9525">
                  <a:solidFill>
                    <a:prstClr val="white"/>
                  </a:solidFill>
                  <a:prstDash val="solid"/>
                </a:ln>
                <a:latin typeface="Candara" panose="020E0502030303020204" pitchFamily="34" charset="0"/>
              </a:rPr>
              <a:t>“withdraw”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7B9D73-960D-48D3-8C03-CED10A664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F9C2CB4-4075-44C3-9753-D94E9D33B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5413" y="1126987"/>
            <a:ext cx="7805058" cy="560474"/>
          </a:xfrm>
        </p:spPr>
        <p:txBody>
          <a:bodyPr>
            <a:spAutoFit/>
          </a:bodyPr>
          <a:lstStyle/>
          <a:p>
            <a:pPr algn="l"/>
            <a:r>
              <a:rPr lang="en-US" b="1" dirty="0">
                <a:solidFill>
                  <a:schemeClr val="tx1"/>
                </a:solidFill>
                <a:latin typeface="Candara" panose="020E0502030303020204" pitchFamily="34" charset="0"/>
              </a:rPr>
              <a:t>What is the reason and purpose?</a:t>
            </a:r>
            <a:endParaRPr lang="en-US" b="1" i="1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0160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CAA411-18D2-447E-BC8E-C1EE9AD4E2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1743" y="2057404"/>
            <a:ext cx="7927522" cy="3739485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700" b="1" dirty="0">
                <a:latin typeface="Candara" panose="020E0502030303020204" pitchFamily="34" charset="0"/>
              </a:rPr>
              <a:t>To keep the church pure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latin typeface="Candara" panose="020E0502030303020204" pitchFamily="34" charset="0"/>
              </a:rPr>
              <a:t>The church is composed of individuals whose souls have been </a:t>
            </a:r>
            <a:r>
              <a:rPr lang="en-US" sz="2400" b="1" dirty="0">
                <a:latin typeface="Candara" panose="020E0502030303020204" pitchFamily="34" charset="0"/>
              </a:rPr>
              <a:t>purified</a:t>
            </a:r>
            <a:r>
              <a:rPr lang="en-US" sz="2400" dirty="0">
                <a:latin typeface="Candara" panose="020E0502030303020204" pitchFamily="34" charset="0"/>
              </a:rPr>
              <a:t> by obeying the truth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100" dirty="0">
                <a:latin typeface="Candara" panose="020E0502030303020204" pitchFamily="34" charset="0"/>
              </a:rPr>
              <a:t>1 Peter 1:22; Romans 6:17-18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latin typeface="Candara" panose="020E0502030303020204" pitchFamily="34" charset="0"/>
              </a:rPr>
              <a:t>Our garments have been </a:t>
            </a:r>
            <a:r>
              <a:rPr lang="en-US" sz="2400" b="1" dirty="0">
                <a:latin typeface="Candara" panose="020E0502030303020204" pitchFamily="34" charset="0"/>
              </a:rPr>
              <a:t>washed</a:t>
            </a:r>
            <a:r>
              <a:rPr lang="en-US" sz="2400" dirty="0">
                <a:latin typeface="Candara" panose="020E0502030303020204" pitchFamily="34" charset="0"/>
              </a:rPr>
              <a:t> in the blood of the Lamb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100" dirty="0">
                <a:latin typeface="Candara" panose="020E0502030303020204" pitchFamily="34" charset="0"/>
              </a:rPr>
              <a:t>Revelation 7:14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latin typeface="Candara" panose="020E0502030303020204" pitchFamily="34" charset="0"/>
              </a:rPr>
              <a:t>It is God’s desire that we </a:t>
            </a:r>
            <a:r>
              <a:rPr lang="en-US" sz="2400" b="1" dirty="0">
                <a:latin typeface="Candara" panose="020E0502030303020204" pitchFamily="34" charset="0"/>
              </a:rPr>
              <a:t>maintain this purity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100" dirty="0">
                <a:latin typeface="Candara" panose="020E0502030303020204" pitchFamily="34" charset="0"/>
              </a:rPr>
              <a:t>1 Timothy 5:22; 4:12; 2 Corinthians 6:17-18; Ephesians 5:11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C528421-6FB5-4AD1-B832-8C8A9CA8E8CE}"/>
              </a:ext>
            </a:extLst>
          </p:cNvPr>
          <p:cNvSpPr/>
          <p:nvPr/>
        </p:nvSpPr>
        <p:spPr>
          <a:xfrm rot="16200000">
            <a:off x="-829143" y="3309705"/>
            <a:ext cx="2572687" cy="62324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r>
              <a:rPr lang="en-US" sz="3600" b="1" i="1" dirty="0">
                <a:ln w="9525">
                  <a:solidFill>
                    <a:prstClr val="white"/>
                  </a:solidFill>
                  <a:prstDash val="solid"/>
                </a:ln>
                <a:latin typeface="Candara" panose="020E0502030303020204" pitchFamily="34" charset="0"/>
              </a:rPr>
              <a:t>“withdraw”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7B9D73-960D-48D3-8C03-CED10A664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BBD9C7DE-69C3-4B6D-9AA9-09342E77F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5413" y="1126987"/>
            <a:ext cx="7805058" cy="560474"/>
          </a:xfrm>
        </p:spPr>
        <p:txBody>
          <a:bodyPr>
            <a:spAutoFit/>
          </a:bodyPr>
          <a:lstStyle/>
          <a:p>
            <a:pPr algn="l"/>
            <a:r>
              <a:rPr lang="en-US" b="1" dirty="0">
                <a:solidFill>
                  <a:schemeClr val="tx1"/>
                </a:solidFill>
                <a:latin typeface="Candara" panose="020E0502030303020204" pitchFamily="34" charset="0"/>
              </a:rPr>
              <a:t>What is the reason and purpose?</a:t>
            </a:r>
            <a:endParaRPr lang="en-US" b="1" i="1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095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CAA411-18D2-447E-BC8E-C1EE9AD4E2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1742" y="2057404"/>
            <a:ext cx="7805058" cy="4108817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700" i="1" dirty="0">
                <a:latin typeface="Candara" panose="020E0502030303020204" pitchFamily="34" charset="0"/>
              </a:rPr>
              <a:t>“</a:t>
            </a:r>
            <a:r>
              <a:rPr lang="en-US" sz="2700" b="1" i="1" dirty="0">
                <a:latin typeface="Candara" panose="020E0502030303020204" pitchFamily="34" charset="0"/>
              </a:rPr>
              <a:t>That the spirit (soul) may be saved in the day of the Lord Jesus</a:t>
            </a:r>
            <a:r>
              <a:rPr lang="en-US" sz="2700" i="1" dirty="0">
                <a:latin typeface="Candara" panose="020E0502030303020204" pitchFamily="34" charset="0"/>
              </a:rPr>
              <a:t>”</a:t>
            </a:r>
            <a:r>
              <a:rPr lang="en-US" sz="2700" dirty="0">
                <a:latin typeface="Candara" panose="020E0502030303020204" pitchFamily="34" charset="0"/>
              </a:rPr>
              <a:t> – 1 Corinthians 5:5</a:t>
            </a:r>
          </a:p>
          <a:p>
            <a:pPr marL="0" indent="0">
              <a:buNone/>
            </a:pPr>
            <a:r>
              <a:rPr lang="en-US" sz="2700" b="1" dirty="0">
                <a:latin typeface="Candara" panose="020E0502030303020204" pitchFamily="34" charset="0"/>
              </a:rPr>
              <a:t>To cause the erring to be ashamed and lead them to confession and repentance </a:t>
            </a:r>
            <a:r>
              <a:rPr lang="en-US" sz="2700" dirty="0">
                <a:latin typeface="Candara" panose="020E0502030303020204" pitchFamily="34" charset="0"/>
              </a:rPr>
              <a:t>– 2 Thessalonians 3:14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latin typeface="Candara" panose="020E0502030303020204" pitchFamily="34" charset="0"/>
              </a:rPr>
              <a:t>David was led to repentance by Nathan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100" dirty="0">
                <a:latin typeface="Candara" panose="020E0502030303020204" pitchFamily="34" charset="0"/>
              </a:rPr>
              <a:t>2 Samuel 12:1-11</a:t>
            </a:r>
          </a:p>
          <a:p>
            <a:pPr marL="0" indent="0">
              <a:buNone/>
            </a:pPr>
            <a:r>
              <a:rPr lang="en-US" sz="2700" b="1" dirty="0">
                <a:latin typeface="Candara" panose="020E0502030303020204" pitchFamily="34" charset="0"/>
              </a:rPr>
              <a:t>To prevent the leavening effect of sin and to cause the faithful to watch and remember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latin typeface="Candara" panose="020E0502030303020204" pitchFamily="34" charset="0"/>
              </a:rPr>
              <a:t>1 Corinthians 5:6-8; Acts 20:31; 1 Thessalonians 5:6-11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C528421-6FB5-4AD1-B832-8C8A9CA8E8CE}"/>
              </a:ext>
            </a:extLst>
          </p:cNvPr>
          <p:cNvSpPr/>
          <p:nvPr/>
        </p:nvSpPr>
        <p:spPr>
          <a:xfrm rot="16200000">
            <a:off x="-829143" y="3309705"/>
            <a:ext cx="2572687" cy="62324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r>
              <a:rPr lang="en-US" sz="3600" b="1" i="1" dirty="0">
                <a:ln w="9525">
                  <a:solidFill>
                    <a:prstClr val="white"/>
                  </a:solidFill>
                  <a:prstDash val="solid"/>
                </a:ln>
                <a:solidFill>
                  <a:prstClr val="black"/>
                </a:solidFill>
                <a:latin typeface="Candara" panose="020E0502030303020204" pitchFamily="34" charset="0"/>
              </a:rPr>
              <a:t>“withdraw”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7B9D73-960D-48D3-8C03-CED10A664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BBD9C7DE-69C3-4B6D-9AA9-09342E77F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5413" y="1126987"/>
            <a:ext cx="7805058" cy="560474"/>
          </a:xfrm>
        </p:spPr>
        <p:txBody>
          <a:bodyPr>
            <a:spAutoFit/>
          </a:bodyPr>
          <a:lstStyle/>
          <a:p>
            <a:pPr algn="l"/>
            <a:r>
              <a:rPr lang="en-US" b="1" dirty="0">
                <a:solidFill>
                  <a:schemeClr val="tx1"/>
                </a:solidFill>
                <a:latin typeface="Candara" panose="020E0502030303020204" pitchFamily="34" charset="0"/>
              </a:rPr>
              <a:t>What is the reason and purpose?</a:t>
            </a:r>
            <a:endParaRPr lang="en-US" b="1" i="1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826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CAA411-18D2-447E-BC8E-C1EE9AD4E2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1742" y="2057402"/>
            <a:ext cx="8116684" cy="3203954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700" b="1" dirty="0">
                <a:latin typeface="Candara" panose="020E0502030303020204" pitchFamily="34" charset="0"/>
              </a:rPr>
              <a:t>It is done by the authority of Christ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i="1" dirty="0">
                <a:latin typeface="Candara" panose="020E0502030303020204" pitchFamily="34" charset="0"/>
              </a:rPr>
              <a:t>“</a:t>
            </a:r>
            <a:r>
              <a:rPr lang="en-US" sz="2400" b="1" i="1" dirty="0">
                <a:latin typeface="Candara" panose="020E0502030303020204" pitchFamily="34" charset="0"/>
              </a:rPr>
              <a:t>In the name of the Lord Jesus Christ</a:t>
            </a:r>
            <a:r>
              <a:rPr lang="en-US" sz="2400" i="1" dirty="0">
                <a:latin typeface="Candara" panose="020E0502030303020204" pitchFamily="34" charset="0"/>
              </a:rPr>
              <a:t>” </a:t>
            </a:r>
            <a:r>
              <a:rPr lang="en-US" sz="2400" dirty="0">
                <a:latin typeface="Candara" panose="020E0502030303020204" pitchFamily="34" charset="0"/>
              </a:rPr>
              <a:t>– verse 4</a:t>
            </a:r>
          </a:p>
          <a:p>
            <a:pPr marL="0" indent="0">
              <a:buNone/>
            </a:pPr>
            <a:r>
              <a:rPr lang="en-US" sz="2700" b="1" dirty="0">
                <a:latin typeface="Candara" panose="020E0502030303020204" pitchFamily="34" charset="0"/>
              </a:rPr>
              <a:t>It is to be done by the local congregation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i="1" dirty="0">
                <a:latin typeface="Candara" panose="020E0502030303020204" pitchFamily="34" charset="0"/>
              </a:rPr>
              <a:t>“</a:t>
            </a:r>
            <a:r>
              <a:rPr lang="en-US" sz="2400" b="1" i="1" dirty="0">
                <a:latin typeface="Candara" panose="020E0502030303020204" pitchFamily="34" charset="0"/>
              </a:rPr>
              <a:t>when ye are gathered together</a:t>
            </a:r>
            <a:r>
              <a:rPr lang="en-US" sz="2400" i="1" dirty="0">
                <a:latin typeface="Candara" panose="020E0502030303020204" pitchFamily="34" charset="0"/>
              </a:rPr>
              <a:t>” </a:t>
            </a:r>
            <a:r>
              <a:rPr lang="en-US" sz="2400" dirty="0">
                <a:latin typeface="Candara" panose="020E0502030303020204" pitchFamily="34" charset="0"/>
              </a:rPr>
              <a:t>– verse 4</a:t>
            </a:r>
          </a:p>
          <a:p>
            <a:pPr marL="0" indent="0">
              <a:buNone/>
            </a:pPr>
            <a:r>
              <a:rPr lang="en-US" sz="2700" b="1" dirty="0">
                <a:latin typeface="Candara" panose="020E0502030303020204" pitchFamily="34" charset="0"/>
              </a:rPr>
              <a:t>It is to be done in a spirit of love for the erring one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i="1" dirty="0">
                <a:latin typeface="Candara" panose="020E0502030303020204" pitchFamily="34" charset="0"/>
              </a:rPr>
              <a:t>“</a:t>
            </a:r>
            <a:r>
              <a:rPr lang="en-US" sz="2400" b="1" i="1" dirty="0">
                <a:latin typeface="Candara" panose="020E0502030303020204" pitchFamily="34" charset="0"/>
              </a:rPr>
              <a:t>neither with the leaven of malice and wickedness; but with the unleavened bread of sincerity and truth</a:t>
            </a:r>
            <a:r>
              <a:rPr lang="en-US" sz="2400" i="1" dirty="0">
                <a:latin typeface="Candara" panose="020E0502030303020204" pitchFamily="34" charset="0"/>
              </a:rPr>
              <a:t>” </a:t>
            </a:r>
            <a:r>
              <a:rPr lang="en-US" sz="2400" dirty="0">
                <a:latin typeface="Candara" panose="020E0502030303020204" pitchFamily="34" charset="0"/>
              </a:rPr>
              <a:t>– verse 8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C528421-6FB5-4AD1-B832-8C8A9CA8E8CE}"/>
              </a:ext>
            </a:extLst>
          </p:cNvPr>
          <p:cNvSpPr/>
          <p:nvPr/>
        </p:nvSpPr>
        <p:spPr>
          <a:xfrm rot="16200000">
            <a:off x="-829143" y="3309705"/>
            <a:ext cx="2572687" cy="62324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r>
              <a:rPr lang="en-US" sz="3600" b="1" i="1" dirty="0">
                <a:ln w="9525">
                  <a:solidFill>
                    <a:prstClr val="white"/>
                  </a:solidFill>
                  <a:prstDash val="solid"/>
                </a:ln>
                <a:latin typeface="Candara" panose="020E0502030303020204" pitchFamily="34" charset="0"/>
              </a:rPr>
              <a:t>“withdraw”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7B9D73-960D-48D3-8C03-CED10A664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BBD9C7DE-69C3-4B6D-9AA9-09342E77F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443" y="1236545"/>
            <a:ext cx="8116684" cy="560474"/>
          </a:xfrm>
        </p:spPr>
        <p:txBody>
          <a:bodyPr wrap="square">
            <a:spAutoFit/>
          </a:bodyPr>
          <a:lstStyle/>
          <a:p>
            <a:pPr algn="l"/>
            <a:r>
              <a:rPr lang="en-US" b="1" dirty="0">
                <a:solidFill>
                  <a:schemeClr val="tx1"/>
                </a:solidFill>
                <a:latin typeface="Candara" panose="020E0502030303020204" pitchFamily="34" charset="0"/>
              </a:rPr>
              <a:t>The manner of withdrawal 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– 1 Corinthians 5:4-8</a:t>
            </a:r>
            <a:endParaRPr lang="en-US" sz="1800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7084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CAA411-18D2-447E-BC8E-C1EE9AD4E2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1744" y="2057402"/>
            <a:ext cx="7928151" cy="3637919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700" b="1" dirty="0">
                <a:latin typeface="Candara" panose="020E0502030303020204" pitchFamily="34" charset="0"/>
              </a:rPr>
              <a:t>It must be done without partiality or discrimination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latin typeface="Candara" panose="020E0502030303020204" pitchFamily="34" charset="0"/>
              </a:rPr>
              <a:t>1 Timothy 5:21; James 3:17</a:t>
            </a:r>
          </a:p>
          <a:p>
            <a:pPr marL="0" indent="0">
              <a:buNone/>
            </a:pPr>
            <a:r>
              <a:rPr lang="en-US" sz="2700" b="1" dirty="0">
                <a:latin typeface="Candara" panose="020E0502030303020204" pitchFamily="34" charset="0"/>
              </a:rPr>
              <a:t>It must be applied discreetly and with Godly wisdom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latin typeface="Candara" panose="020E0502030303020204" pitchFamily="34" charset="0"/>
              </a:rPr>
              <a:t>This is implied by the nature of the qualification of elders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100" dirty="0">
                <a:latin typeface="Candara" panose="020E0502030303020204" pitchFamily="34" charset="0"/>
              </a:rPr>
              <a:t> 1 Timothy 3:1-7</a:t>
            </a:r>
          </a:p>
          <a:p>
            <a:pPr marL="0" indent="0">
              <a:buNone/>
            </a:pPr>
            <a:r>
              <a:rPr lang="en-US" sz="2700" b="1" dirty="0">
                <a:latin typeface="Candara" panose="020E0502030303020204" pitchFamily="34" charset="0"/>
              </a:rPr>
              <a:t>It must be done prayerfully that the erring will bring forth fruit worthy of repentance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latin typeface="Candara" panose="020E0502030303020204" pitchFamily="34" charset="0"/>
              </a:rPr>
              <a:t>1 John 5:16; Acts 26:20; Hebrews 12:11-15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C528421-6FB5-4AD1-B832-8C8A9CA8E8CE}"/>
              </a:ext>
            </a:extLst>
          </p:cNvPr>
          <p:cNvSpPr/>
          <p:nvPr/>
        </p:nvSpPr>
        <p:spPr>
          <a:xfrm rot="16200000">
            <a:off x="-829143" y="3309705"/>
            <a:ext cx="2572687" cy="62324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r>
              <a:rPr lang="en-US" sz="3600" b="1" i="1" dirty="0">
                <a:ln w="9525">
                  <a:solidFill>
                    <a:prstClr val="white"/>
                  </a:solidFill>
                  <a:prstDash val="solid"/>
                </a:ln>
                <a:latin typeface="Candara" panose="020E0502030303020204" pitchFamily="34" charset="0"/>
              </a:rPr>
              <a:t>“withdraw”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7B9D73-960D-48D3-8C03-CED10A664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BBD9C7DE-69C3-4B6D-9AA9-09342E77F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5413" y="1126987"/>
            <a:ext cx="7805058" cy="560474"/>
          </a:xfrm>
        </p:spPr>
        <p:txBody>
          <a:bodyPr>
            <a:spAutoFit/>
          </a:bodyPr>
          <a:lstStyle/>
          <a:p>
            <a:pPr algn="l"/>
            <a:r>
              <a:rPr lang="en-US" b="1" dirty="0">
                <a:solidFill>
                  <a:schemeClr val="tx1"/>
                </a:solidFill>
                <a:latin typeface="Candara" panose="020E0502030303020204" pitchFamily="34" charset="0"/>
              </a:rPr>
              <a:t>The manner of withdrawal</a:t>
            </a:r>
            <a:endParaRPr lang="en-US" sz="1800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2552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mpany background presentati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solidFill>
          <a:schemeClr val="tx2"/>
        </a:solidFill>
        <a:ln>
          <a:solidFill>
            <a:schemeClr val="tx2"/>
          </a:solidFill>
        </a:ln>
      </a:spPr>
      <a:bodyPr rtlCol="0" anchor="ctr"/>
      <a:lstStyle>
        <a:defPPr algn="ctr"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Company meeting presentation.potx" id="{77F2D8A2-507B-4878-B2FF-8D528D9C7FD9}" vid="{1CC704D5-A0BA-4179-BDE4-EF17843D99B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1321</Words>
  <Application>Microsoft Office PowerPoint</Application>
  <PresentationFormat>On-screen Show (4:3)</PresentationFormat>
  <Paragraphs>198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Calibri</vt:lpstr>
      <vt:lpstr>Candara</vt:lpstr>
      <vt:lpstr>Century Gothic</vt:lpstr>
      <vt:lpstr>Courier New</vt:lpstr>
      <vt:lpstr>Palatino Linotype</vt:lpstr>
      <vt:lpstr>Wingdings</vt:lpstr>
      <vt:lpstr>Company background presentation</vt:lpstr>
      <vt:lpstr>“Withdraw Yourselves”</vt:lpstr>
      <vt:lpstr>What it means to “withdraw”</vt:lpstr>
      <vt:lpstr>What “withdrawing” is NOT</vt:lpstr>
      <vt:lpstr>What it means to “withdraw”</vt:lpstr>
      <vt:lpstr>What is the reason and purpose?</vt:lpstr>
      <vt:lpstr>What is the reason and purpose?</vt:lpstr>
      <vt:lpstr>What is the reason and purpose?</vt:lpstr>
      <vt:lpstr>The manner of withdrawal – 1 Corinthians 5:4-8</vt:lpstr>
      <vt:lpstr>The manner of withdrawal</vt:lpstr>
      <vt:lpstr>The subjects of withdrawal</vt:lpstr>
      <vt:lpstr>The subjects of withdrawal</vt:lpstr>
      <vt:lpstr>The subjects of withdrawal</vt:lpstr>
      <vt:lpstr>Our duty toward the withdrawn</vt:lpstr>
      <vt:lpstr>Our duty toward the withdrawn</vt:lpstr>
      <vt:lpstr>Galatians 6:1</vt:lpstr>
      <vt:lpstr>PowerPoint Presentation</vt:lpstr>
      <vt:lpstr>“I say unto you, that even so there shall be joy in heaven over one sinner that repenteth, (more) than over ninety and nine righteous persons, who need no repentance”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Withdraw Yourselves</dc:title>
  <dc:creator>Micky Galloway</dc:creator>
  <cp:lastModifiedBy>Richard Lidh</cp:lastModifiedBy>
  <cp:revision>14</cp:revision>
  <cp:lastPrinted>2020-11-23T03:23:41Z</cp:lastPrinted>
  <dcterms:created xsi:type="dcterms:W3CDTF">2020-11-21T22:10:16Z</dcterms:created>
  <dcterms:modified xsi:type="dcterms:W3CDTF">2020-11-23T03:23:45Z</dcterms:modified>
</cp:coreProperties>
</file>